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60" r:id="rId4"/>
    <p:sldId id="261" r:id="rId5"/>
    <p:sldId id="258" r:id="rId6"/>
    <p:sldId id="259"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B5275C-451F-461D-8EF5-B2C899FC80A3}" v="2" dt="2021-03-17T19:50:00.2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63"/>
  </p:normalViewPr>
  <p:slideViewPr>
    <p:cSldViewPr snapToGrid="0" snapToObjects="1">
      <p:cViewPr varScale="1">
        <p:scale>
          <a:sx n="80" d="100"/>
          <a:sy n="80" d="100"/>
        </p:scale>
        <p:origin x="29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 Alberto Garcia Cuenta Personal" userId="4edd116d6d1ec8fd" providerId="LiveId" clId="{45B5275C-451F-461D-8EF5-B2C899FC80A3}"/>
    <pc:docChg chg="modSld">
      <pc:chgData name="Jose Alberto Garcia Cuenta Personal" userId="4edd116d6d1ec8fd" providerId="LiveId" clId="{45B5275C-451F-461D-8EF5-B2C899FC80A3}" dt="2021-03-17T19:50:09.928" v="55" actId="1038"/>
      <pc:docMkLst>
        <pc:docMk/>
      </pc:docMkLst>
      <pc:sldChg chg="addSp modSp mod">
        <pc:chgData name="Jose Alberto Garcia Cuenta Personal" userId="4edd116d6d1ec8fd" providerId="LiveId" clId="{45B5275C-451F-461D-8EF5-B2C899FC80A3}" dt="2021-03-17T19:50:09.928" v="55" actId="1038"/>
        <pc:sldMkLst>
          <pc:docMk/>
          <pc:sldMk cId="3192882203" sldId="256"/>
        </pc:sldMkLst>
        <pc:spChg chg="add mod">
          <ac:chgData name="Jose Alberto Garcia Cuenta Personal" userId="4edd116d6d1ec8fd" providerId="LiveId" clId="{45B5275C-451F-461D-8EF5-B2C899FC80A3}" dt="2021-03-17T19:50:09.928" v="55" actId="1038"/>
          <ac:spMkLst>
            <pc:docMk/>
            <pc:sldMk cId="3192882203" sldId="256"/>
            <ac:spMk id="5" creationId="{25162A92-EA1B-4D4F-9723-C7931F49275F}"/>
          </ac:spMkLst>
        </pc:spChg>
      </pc:sldChg>
      <pc:sldChg chg="modSp mod">
        <pc:chgData name="Jose Alberto Garcia Cuenta Personal" userId="4edd116d6d1ec8fd" providerId="LiveId" clId="{45B5275C-451F-461D-8EF5-B2C899FC80A3}" dt="2021-03-14T20:12:08.898" v="17" actId="20577"/>
        <pc:sldMkLst>
          <pc:docMk/>
          <pc:sldMk cId="357271524" sldId="258"/>
        </pc:sldMkLst>
        <pc:spChg chg="mod">
          <ac:chgData name="Jose Alberto Garcia Cuenta Personal" userId="4edd116d6d1ec8fd" providerId="LiveId" clId="{45B5275C-451F-461D-8EF5-B2C899FC80A3}" dt="2021-03-14T20:12:08.898" v="17" actId="20577"/>
          <ac:spMkLst>
            <pc:docMk/>
            <pc:sldMk cId="357271524" sldId="258"/>
            <ac:spMk id="10" creationId="{F3C3CFD0-E586-4501-98C3-CEAC8F626C7B}"/>
          </ac:spMkLst>
        </pc:spChg>
      </pc:sldChg>
      <pc:sldChg chg="modSp mod">
        <pc:chgData name="Jose Alberto Garcia Cuenta Personal" userId="4edd116d6d1ec8fd" providerId="LiveId" clId="{45B5275C-451F-461D-8EF5-B2C899FC80A3}" dt="2021-03-14T20:12:53.211" v="19" actId="20577"/>
        <pc:sldMkLst>
          <pc:docMk/>
          <pc:sldMk cId="3930207839" sldId="259"/>
        </pc:sldMkLst>
        <pc:spChg chg="mod">
          <ac:chgData name="Jose Alberto Garcia Cuenta Personal" userId="4edd116d6d1ec8fd" providerId="LiveId" clId="{45B5275C-451F-461D-8EF5-B2C899FC80A3}" dt="2021-03-14T20:12:53.211" v="19" actId="20577"/>
          <ac:spMkLst>
            <pc:docMk/>
            <pc:sldMk cId="3930207839" sldId="259"/>
            <ac:spMk id="3" creationId="{47102246-928C-914D-B98F-E12E087E0E6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B786104-584D-2B45-ABE2-C6F2D6C960C1}" type="datetimeFigureOut">
              <a:rPr lang="es-ES" smtClean="0"/>
              <a:t>17/03/2021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07367B5-E1FA-6C44-970F-0C6C9ED9A892}" type="slidenum">
              <a:rPr lang="es-ES" smtClean="0"/>
              <a:t>‹Nº›</a:t>
            </a:fld>
            <a:endParaRPr lang="es-ES"/>
          </a:p>
        </p:txBody>
      </p:sp>
    </p:spTree>
    <p:extLst>
      <p:ext uri="{BB962C8B-B14F-4D97-AF65-F5344CB8AC3E}">
        <p14:creationId xmlns:p14="http://schemas.microsoft.com/office/powerpoint/2010/main" val="4094862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786104-584D-2B45-ABE2-C6F2D6C960C1}" type="datetimeFigureOut">
              <a:rPr lang="es-ES" smtClean="0"/>
              <a:t>17/03/2021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07367B5-E1FA-6C44-970F-0C6C9ED9A892}" type="slidenum">
              <a:rPr lang="es-ES" smtClean="0"/>
              <a:t>‹Nº›</a:t>
            </a:fld>
            <a:endParaRPr lang="es-ES"/>
          </a:p>
        </p:txBody>
      </p:sp>
    </p:spTree>
    <p:extLst>
      <p:ext uri="{BB962C8B-B14F-4D97-AF65-F5344CB8AC3E}">
        <p14:creationId xmlns:p14="http://schemas.microsoft.com/office/powerpoint/2010/main" val="2634891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786104-584D-2B45-ABE2-C6F2D6C960C1}" type="datetimeFigureOut">
              <a:rPr lang="es-ES" smtClean="0"/>
              <a:t>17/03/2021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07367B5-E1FA-6C44-970F-0C6C9ED9A892}" type="slidenum">
              <a:rPr lang="es-ES" smtClean="0"/>
              <a:t>‹Nº›</a:t>
            </a:fld>
            <a:endParaRPr lang="es-ES"/>
          </a:p>
        </p:txBody>
      </p:sp>
    </p:spTree>
    <p:extLst>
      <p:ext uri="{BB962C8B-B14F-4D97-AF65-F5344CB8AC3E}">
        <p14:creationId xmlns:p14="http://schemas.microsoft.com/office/powerpoint/2010/main" val="3850081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786104-584D-2B45-ABE2-C6F2D6C960C1}" type="datetimeFigureOut">
              <a:rPr lang="es-ES" smtClean="0"/>
              <a:t>17/03/2021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07367B5-E1FA-6C44-970F-0C6C9ED9A892}" type="slidenum">
              <a:rPr lang="es-ES" smtClean="0"/>
              <a:t>‹Nº›</a:t>
            </a:fld>
            <a:endParaRPr lang="es-ES"/>
          </a:p>
        </p:txBody>
      </p:sp>
    </p:spTree>
    <p:extLst>
      <p:ext uri="{BB962C8B-B14F-4D97-AF65-F5344CB8AC3E}">
        <p14:creationId xmlns:p14="http://schemas.microsoft.com/office/powerpoint/2010/main" val="3432627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B786104-584D-2B45-ABE2-C6F2D6C960C1}" type="datetimeFigureOut">
              <a:rPr lang="es-ES" smtClean="0"/>
              <a:t>17/03/2021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07367B5-E1FA-6C44-970F-0C6C9ED9A892}" type="slidenum">
              <a:rPr lang="es-ES" smtClean="0"/>
              <a:t>‹Nº›</a:t>
            </a:fld>
            <a:endParaRPr lang="es-ES"/>
          </a:p>
        </p:txBody>
      </p:sp>
    </p:spTree>
    <p:extLst>
      <p:ext uri="{BB962C8B-B14F-4D97-AF65-F5344CB8AC3E}">
        <p14:creationId xmlns:p14="http://schemas.microsoft.com/office/powerpoint/2010/main" val="1751150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B786104-584D-2B45-ABE2-C6F2D6C960C1}" type="datetimeFigureOut">
              <a:rPr lang="es-ES" smtClean="0"/>
              <a:t>17/03/2021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07367B5-E1FA-6C44-970F-0C6C9ED9A892}" type="slidenum">
              <a:rPr lang="es-ES" smtClean="0"/>
              <a:t>‹Nº›</a:t>
            </a:fld>
            <a:endParaRPr lang="es-ES"/>
          </a:p>
        </p:txBody>
      </p:sp>
    </p:spTree>
    <p:extLst>
      <p:ext uri="{BB962C8B-B14F-4D97-AF65-F5344CB8AC3E}">
        <p14:creationId xmlns:p14="http://schemas.microsoft.com/office/powerpoint/2010/main" val="4187748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B786104-584D-2B45-ABE2-C6F2D6C960C1}" type="datetimeFigureOut">
              <a:rPr lang="es-ES" smtClean="0"/>
              <a:t>17/03/2021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207367B5-E1FA-6C44-970F-0C6C9ED9A892}" type="slidenum">
              <a:rPr lang="es-ES" smtClean="0"/>
              <a:t>‹Nº›</a:t>
            </a:fld>
            <a:endParaRPr lang="es-ES"/>
          </a:p>
        </p:txBody>
      </p:sp>
    </p:spTree>
    <p:extLst>
      <p:ext uri="{BB962C8B-B14F-4D97-AF65-F5344CB8AC3E}">
        <p14:creationId xmlns:p14="http://schemas.microsoft.com/office/powerpoint/2010/main" val="1925279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B786104-584D-2B45-ABE2-C6F2D6C960C1}" type="datetimeFigureOut">
              <a:rPr lang="es-ES" smtClean="0"/>
              <a:t>17/03/2021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207367B5-E1FA-6C44-970F-0C6C9ED9A892}" type="slidenum">
              <a:rPr lang="es-ES" smtClean="0"/>
              <a:t>‹Nº›</a:t>
            </a:fld>
            <a:endParaRPr lang="es-ES"/>
          </a:p>
        </p:txBody>
      </p:sp>
    </p:spTree>
    <p:extLst>
      <p:ext uri="{BB962C8B-B14F-4D97-AF65-F5344CB8AC3E}">
        <p14:creationId xmlns:p14="http://schemas.microsoft.com/office/powerpoint/2010/main" val="3116787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786104-584D-2B45-ABE2-C6F2D6C960C1}" type="datetimeFigureOut">
              <a:rPr lang="es-ES" smtClean="0"/>
              <a:t>17/03/2021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207367B5-E1FA-6C44-970F-0C6C9ED9A892}" type="slidenum">
              <a:rPr lang="es-ES" smtClean="0"/>
              <a:t>‹Nº›</a:t>
            </a:fld>
            <a:endParaRPr lang="es-ES"/>
          </a:p>
        </p:txBody>
      </p:sp>
    </p:spTree>
    <p:extLst>
      <p:ext uri="{BB962C8B-B14F-4D97-AF65-F5344CB8AC3E}">
        <p14:creationId xmlns:p14="http://schemas.microsoft.com/office/powerpoint/2010/main" val="3123444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B786104-584D-2B45-ABE2-C6F2D6C960C1}" type="datetimeFigureOut">
              <a:rPr lang="es-ES" smtClean="0"/>
              <a:t>17/03/2021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07367B5-E1FA-6C44-970F-0C6C9ED9A892}" type="slidenum">
              <a:rPr lang="es-ES" smtClean="0"/>
              <a:t>‹Nº›</a:t>
            </a:fld>
            <a:endParaRPr lang="es-ES"/>
          </a:p>
        </p:txBody>
      </p:sp>
    </p:spTree>
    <p:extLst>
      <p:ext uri="{BB962C8B-B14F-4D97-AF65-F5344CB8AC3E}">
        <p14:creationId xmlns:p14="http://schemas.microsoft.com/office/powerpoint/2010/main" val="2081353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B786104-584D-2B45-ABE2-C6F2D6C960C1}" type="datetimeFigureOut">
              <a:rPr lang="es-ES" smtClean="0"/>
              <a:t>17/03/2021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07367B5-E1FA-6C44-970F-0C6C9ED9A892}" type="slidenum">
              <a:rPr lang="es-ES" smtClean="0"/>
              <a:t>‹Nº›</a:t>
            </a:fld>
            <a:endParaRPr lang="es-ES"/>
          </a:p>
        </p:txBody>
      </p:sp>
    </p:spTree>
    <p:extLst>
      <p:ext uri="{BB962C8B-B14F-4D97-AF65-F5344CB8AC3E}">
        <p14:creationId xmlns:p14="http://schemas.microsoft.com/office/powerpoint/2010/main" val="571353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786104-584D-2B45-ABE2-C6F2D6C960C1}" type="datetimeFigureOut">
              <a:rPr lang="es-ES" smtClean="0"/>
              <a:t>17/03/2021</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7367B5-E1FA-6C44-970F-0C6C9ED9A892}" type="slidenum">
              <a:rPr lang="es-ES" smtClean="0"/>
              <a:t>‹Nº›</a:t>
            </a:fld>
            <a:endParaRPr lang="es-ES"/>
          </a:p>
        </p:txBody>
      </p:sp>
    </p:spTree>
    <p:extLst>
      <p:ext uri="{BB962C8B-B14F-4D97-AF65-F5344CB8AC3E}">
        <p14:creationId xmlns:p14="http://schemas.microsoft.com/office/powerpoint/2010/main" val="104694484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es.wikipedia.org/wiki/Goa%27ul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hyperlink" Target="https://es.wikipedia.org/wiki/Stargate_SG-1" TargetMode="External"/><Relationship Id="rId7" Type="http://schemas.openxmlformats.org/officeDocument/2006/relationships/image" Target="../media/image14.png"/><Relationship Id="rId2" Type="http://schemas.openxmlformats.org/officeDocument/2006/relationships/hyperlink" Target="https://es.wikipedia.org/wiki/Goa%27uld" TargetMode="External"/><Relationship Id="rId1" Type="http://schemas.openxmlformats.org/officeDocument/2006/relationships/slideLayout" Target="../slideLayouts/slideLayout2.xml"/><Relationship Id="rId6" Type="http://schemas.openxmlformats.org/officeDocument/2006/relationships/hyperlink" Target="https://es.wikipedia.org/wiki/Agujero_de_gusano" TargetMode="External"/><Relationship Id="rId5" Type="http://schemas.openxmlformats.org/officeDocument/2006/relationships/hyperlink" Target="https://es.wikipedia.org/wiki/Stargate_Universe" TargetMode="External"/><Relationship Id="rId4" Type="http://schemas.openxmlformats.org/officeDocument/2006/relationships/hyperlink" Target="https://es.wikipedia.org/wiki/Stargate_Atlantis" TargetMode="External"/><Relationship Id="rId9" Type="http://schemas.openxmlformats.org/officeDocument/2006/relationships/hyperlink" Target="https://www.youtube.com/watch?v=IQZhvkCEcAo"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hyperlink" Target="https://i.pinimg.com/originals/00/35/01/0035014806f8859644b3830dcf15b5d8.jpg" TargetMode="Externa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4">
            <a:extLst>
              <a:ext uri="{FF2B5EF4-FFF2-40B4-BE49-F238E27FC236}">
                <a16:creationId xmlns:a16="http://schemas.microsoft.com/office/drawing/2014/main" id="{4EFA056B-ACBC-4D7A-9CCA-E3ADCBF205F6}"/>
              </a:ext>
            </a:extLst>
          </p:cNvPr>
          <p:cNvPicPr>
            <a:picLocks noChangeAspect="1"/>
          </p:cNvPicPr>
          <p:nvPr/>
        </p:nvPicPr>
        <p:blipFill rotWithShape="1">
          <a:blip r:embed="rId2"/>
          <a:srcRect b="15730"/>
          <a:stretch/>
        </p:blipFill>
        <p:spPr>
          <a:xfrm>
            <a:off x="-3047" y="10"/>
            <a:ext cx="12191999" cy="6857990"/>
          </a:xfrm>
          <a:prstGeom prst="rect">
            <a:avLst/>
          </a:prstGeom>
        </p:spPr>
      </p:pic>
      <p:sp>
        <p:nvSpPr>
          <p:cNvPr id="2" name="Título 1">
            <a:extLst>
              <a:ext uri="{FF2B5EF4-FFF2-40B4-BE49-F238E27FC236}">
                <a16:creationId xmlns:a16="http://schemas.microsoft.com/office/drawing/2014/main" id="{39494F34-67A9-EF4C-A083-8F6EDBA22684}"/>
              </a:ext>
            </a:extLst>
          </p:cNvPr>
          <p:cNvSpPr>
            <a:spLocks noGrp="1"/>
          </p:cNvSpPr>
          <p:nvPr>
            <p:ph type="ctrTitle"/>
          </p:nvPr>
        </p:nvSpPr>
        <p:spPr>
          <a:xfrm>
            <a:off x="1097280" y="325550"/>
            <a:ext cx="7646670" cy="3574778"/>
          </a:xfrm>
          <a:effectLst>
            <a:outerShdw blurRad="50800" dist="38100" dir="2700000" algn="tl" rotWithShape="0">
              <a:prstClr val="black">
                <a:alpha val="40000"/>
              </a:prstClr>
            </a:outerShdw>
          </a:effectLst>
        </p:spPr>
        <p:txBody>
          <a:bodyPr>
            <a:normAutofit/>
          </a:bodyPr>
          <a:lstStyle/>
          <a:p>
            <a:r>
              <a:rPr lang="es-ES" sz="5200" dirty="0">
                <a:solidFill>
                  <a:srgbClr val="FFFFFF"/>
                </a:solidFill>
              </a:rPr>
              <a:t>Práctica de Base</a:t>
            </a:r>
          </a:p>
        </p:txBody>
      </p:sp>
      <p:pic>
        <p:nvPicPr>
          <p:cNvPr id="7" name="Imagen 6">
            <a:extLst>
              <a:ext uri="{FF2B5EF4-FFF2-40B4-BE49-F238E27FC236}">
                <a16:creationId xmlns:a16="http://schemas.microsoft.com/office/drawing/2014/main" id="{3D130D28-56BF-4488-90AE-B46A1191AAE3}"/>
              </a:ext>
            </a:extLst>
          </p:cNvPr>
          <p:cNvPicPr>
            <a:picLocks noChangeAspect="1"/>
          </p:cNvPicPr>
          <p:nvPr/>
        </p:nvPicPr>
        <p:blipFill>
          <a:blip r:embed="rId3"/>
          <a:stretch>
            <a:fillRect/>
          </a:stretch>
        </p:blipFill>
        <p:spPr>
          <a:xfrm>
            <a:off x="6722269" y="3878884"/>
            <a:ext cx="4043363" cy="386309"/>
          </a:xfrm>
          <a:prstGeom prst="rect">
            <a:avLst/>
          </a:prstGeom>
        </p:spPr>
      </p:pic>
      <p:sp>
        <p:nvSpPr>
          <p:cNvPr id="5" name="CuadroTexto 4">
            <a:extLst>
              <a:ext uri="{FF2B5EF4-FFF2-40B4-BE49-F238E27FC236}">
                <a16:creationId xmlns:a16="http://schemas.microsoft.com/office/drawing/2014/main" id="{25162A92-EA1B-4D4F-9723-C7931F49275F}"/>
              </a:ext>
            </a:extLst>
          </p:cNvPr>
          <p:cNvSpPr txBox="1"/>
          <p:nvPr/>
        </p:nvSpPr>
        <p:spPr>
          <a:xfrm>
            <a:off x="89302" y="62989"/>
            <a:ext cx="4062714" cy="369332"/>
          </a:xfrm>
          <a:prstGeom prst="rect">
            <a:avLst/>
          </a:prstGeom>
          <a:noFill/>
        </p:spPr>
        <p:txBody>
          <a:bodyPr wrap="square" rtlCol="0">
            <a:spAutoFit/>
          </a:bodyPr>
          <a:lstStyle/>
          <a:p>
            <a:r>
              <a:rPr lang="es-ES" dirty="0">
                <a:solidFill>
                  <a:schemeClr val="tx1">
                    <a:lumMod val="50000"/>
                  </a:schemeClr>
                </a:solidFill>
              </a:rPr>
              <a:t>Jose A. García Gutiérrez, 2021</a:t>
            </a:r>
          </a:p>
        </p:txBody>
      </p:sp>
    </p:spTree>
    <p:extLst>
      <p:ext uri="{BB962C8B-B14F-4D97-AF65-F5344CB8AC3E}">
        <p14:creationId xmlns:p14="http://schemas.microsoft.com/office/powerpoint/2010/main" val="3192882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B5F9147-6D5A-4EC7-99BA-30FC35FDB0A0}"/>
              </a:ext>
            </a:extLst>
          </p:cNvPr>
          <p:cNvPicPr>
            <a:picLocks noChangeAspect="1"/>
          </p:cNvPicPr>
          <p:nvPr/>
        </p:nvPicPr>
        <p:blipFill rotWithShape="1">
          <a:blip r:embed="rId2"/>
          <a:srcRect t="9436" r="-2" b="9436"/>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5" name="Imagen 4">
            <a:extLst>
              <a:ext uri="{FF2B5EF4-FFF2-40B4-BE49-F238E27FC236}">
                <a16:creationId xmlns:a16="http://schemas.microsoft.com/office/drawing/2014/main" id="{5661983F-4FBE-4A40-94D4-A052B79D66BB}"/>
              </a:ext>
            </a:extLst>
          </p:cNvPr>
          <p:cNvPicPr>
            <a:picLocks noChangeAspect="1"/>
          </p:cNvPicPr>
          <p:nvPr/>
        </p:nvPicPr>
        <p:blipFill rotWithShape="1">
          <a:blip r:embed="rId3"/>
          <a:srcRect t="7234" r="-2" b="32583"/>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p:nvSpPr>
          <p:cNvPr id="2" name="Título 1">
            <a:extLst>
              <a:ext uri="{FF2B5EF4-FFF2-40B4-BE49-F238E27FC236}">
                <a16:creationId xmlns:a16="http://schemas.microsoft.com/office/drawing/2014/main" id="{071E329F-CEE7-9148-82FE-C0FB023EFB4F}"/>
              </a:ext>
            </a:extLst>
          </p:cNvPr>
          <p:cNvSpPr>
            <a:spLocks noGrp="1"/>
          </p:cNvSpPr>
          <p:nvPr>
            <p:ph type="title"/>
          </p:nvPr>
        </p:nvSpPr>
        <p:spPr>
          <a:xfrm>
            <a:off x="448056" y="460487"/>
            <a:ext cx="4832802" cy="380761"/>
          </a:xfrm>
        </p:spPr>
        <p:txBody>
          <a:bodyPr>
            <a:normAutofit fontScale="90000"/>
          </a:bodyPr>
          <a:lstStyle/>
          <a:p>
            <a:r>
              <a:rPr lang="es-ES" sz="3400" dirty="0"/>
              <a:t>La historia de STARGATE</a:t>
            </a:r>
          </a:p>
        </p:txBody>
      </p:sp>
      <p:sp>
        <p:nvSpPr>
          <p:cNvPr id="3" name="Marcador de contenido 2">
            <a:extLst>
              <a:ext uri="{FF2B5EF4-FFF2-40B4-BE49-F238E27FC236}">
                <a16:creationId xmlns:a16="http://schemas.microsoft.com/office/drawing/2014/main" id="{47102246-928C-914D-B98F-E12E087E0E6C}"/>
              </a:ext>
            </a:extLst>
          </p:cNvPr>
          <p:cNvSpPr>
            <a:spLocks noGrp="1"/>
          </p:cNvSpPr>
          <p:nvPr>
            <p:ph idx="1"/>
          </p:nvPr>
        </p:nvSpPr>
        <p:spPr>
          <a:xfrm>
            <a:off x="116685" y="3503469"/>
            <a:ext cx="5495544" cy="2884235"/>
          </a:xfrm>
        </p:spPr>
        <p:txBody>
          <a:bodyPr>
            <a:normAutofit/>
          </a:bodyPr>
          <a:lstStyle/>
          <a:p>
            <a:pPr marL="0" indent="0" algn="just">
              <a:buNone/>
            </a:pPr>
            <a:r>
              <a:rPr lang="es-ES" sz="1400" dirty="0"/>
              <a:t>Estos seres alienígenas dominaron la tierra antigua y pusieron al manda a dioses menores que ocupaban el cuerpo de los antiguos faraones que los humanos adoraban por su fuerza sobrehumana y increíble tecnología.</a:t>
            </a:r>
          </a:p>
          <a:p>
            <a:pPr algn="just"/>
            <a:endParaRPr lang="es-ES" sz="1400" dirty="0"/>
          </a:p>
          <a:p>
            <a:pPr marL="0" indent="0" algn="just">
              <a:buNone/>
            </a:pPr>
            <a:r>
              <a:rPr lang="es-ES" sz="1400" dirty="0"/>
              <a:t>Pero esto no es todo!, en la tierra, los </a:t>
            </a:r>
            <a:r>
              <a:rPr lang="es-ES" sz="1400" dirty="0" err="1"/>
              <a:t>Goa’uld</a:t>
            </a:r>
            <a:r>
              <a:rPr lang="es-ES" sz="1400" dirty="0"/>
              <a:t> encontrarían una tecnología más antigua aún, los </a:t>
            </a:r>
            <a:r>
              <a:rPr lang="es-ES" sz="1400" dirty="0" err="1"/>
              <a:t>Stargate</a:t>
            </a:r>
            <a:r>
              <a:rPr lang="es-ES" sz="1400" dirty="0"/>
              <a:t>, unas puertas desarrolladas por una civilización extinta mucho más avanzada que ellos mismo, que permitirían viajar entre planetas a través de agujeros blancos. Durante siglos utilizarían los </a:t>
            </a:r>
            <a:r>
              <a:rPr lang="es-ES" sz="1400" dirty="0" err="1"/>
              <a:t>Stargate</a:t>
            </a:r>
            <a:r>
              <a:rPr lang="es-ES" sz="1400" dirty="0"/>
              <a:t> para conquistar otros mundos y poblarlos con esclavos humanos, hasta que una revuelta liberó a la Tierra de la tiranía y enterró en </a:t>
            </a:r>
            <a:r>
              <a:rPr lang="es-ES" sz="1400" dirty="0" err="1"/>
              <a:t>Stargate</a:t>
            </a:r>
            <a:r>
              <a:rPr lang="es-ES" sz="1400" dirty="0"/>
              <a:t> para evitar que este se usase nunca más.</a:t>
            </a:r>
          </a:p>
          <a:p>
            <a:pPr marL="0" indent="0" algn="just">
              <a:buNone/>
            </a:pPr>
            <a:endParaRPr lang="es-ES" sz="1400" dirty="0"/>
          </a:p>
        </p:txBody>
      </p:sp>
      <p:sp>
        <p:nvSpPr>
          <p:cNvPr id="6" name="CuadroTexto 5">
            <a:extLst>
              <a:ext uri="{FF2B5EF4-FFF2-40B4-BE49-F238E27FC236}">
                <a16:creationId xmlns:a16="http://schemas.microsoft.com/office/drawing/2014/main" id="{39CAE3FF-9BED-42E1-A1B6-09BD711D4CB7}"/>
              </a:ext>
            </a:extLst>
          </p:cNvPr>
          <p:cNvSpPr txBox="1"/>
          <p:nvPr/>
        </p:nvSpPr>
        <p:spPr>
          <a:xfrm>
            <a:off x="228207" y="969264"/>
            <a:ext cx="6366558" cy="2385268"/>
          </a:xfrm>
          <a:prstGeom prst="rect">
            <a:avLst/>
          </a:prstGeom>
          <a:noFill/>
        </p:spPr>
        <p:txBody>
          <a:bodyPr wrap="square" rtlCol="0">
            <a:spAutoFit/>
          </a:bodyPr>
          <a:lstStyle/>
          <a:p>
            <a:pPr>
              <a:spcAft>
                <a:spcPts val="600"/>
              </a:spcAft>
            </a:pPr>
            <a:r>
              <a:rPr lang="es-ES" dirty="0" err="1">
                <a:solidFill>
                  <a:schemeClr val="accent2">
                    <a:lumMod val="60000"/>
                    <a:lumOff val="40000"/>
                  </a:schemeClr>
                </a:solidFill>
              </a:rPr>
              <a:t>Stargate</a:t>
            </a:r>
            <a:r>
              <a:rPr lang="es-ES" dirty="0"/>
              <a:t> es probablemente la tercera mayor franquicia de SCIFI de la historia del cine después de </a:t>
            </a:r>
            <a:r>
              <a:rPr lang="es-ES" dirty="0" err="1"/>
              <a:t>Star</a:t>
            </a:r>
            <a:r>
              <a:rPr lang="es-ES" dirty="0"/>
              <a:t> </a:t>
            </a:r>
            <a:r>
              <a:rPr lang="es-ES" dirty="0" err="1"/>
              <a:t>wars</a:t>
            </a:r>
            <a:r>
              <a:rPr lang="es-ES" dirty="0"/>
              <a:t> y </a:t>
            </a:r>
            <a:r>
              <a:rPr lang="es-ES" dirty="0" err="1"/>
              <a:t>Star</a:t>
            </a:r>
            <a:r>
              <a:rPr lang="es-ES" dirty="0"/>
              <a:t> </a:t>
            </a:r>
            <a:r>
              <a:rPr lang="es-ES" dirty="0" err="1"/>
              <a:t>trek</a:t>
            </a:r>
            <a:r>
              <a:rPr lang="es-ES" dirty="0"/>
              <a:t>. La historia se basa en dos ideas rompedoras.. ¿Qué tal si los antiguos dioses de Egipto fueron reales y eran realmente seres de otro mundo?. En </a:t>
            </a:r>
            <a:r>
              <a:rPr lang="es-ES" dirty="0" err="1"/>
              <a:t>Stargate</a:t>
            </a:r>
            <a:r>
              <a:rPr lang="es-ES" dirty="0"/>
              <a:t> los </a:t>
            </a:r>
            <a:r>
              <a:rPr lang="es-ES" dirty="0" err="1">
                <a:solidFill>
                  <a:schemeClr val="accent2">
                    <a:lumMod val="60000"/>
                    <a:lumOff val="40000"/>
                  </a:schemeClr>
                </a:solidFill>
                <a:hlinkClick r:id="rId4" tooltip="Goa'uld">
                  <a:extLst>
                    <a:ext uri="{A12FA001-AC4F-418D-AE19-62706E023703}">
                      <ahyp:hlinkClr xmlns:ahyp="http://schemas.microsoft.com/office/drawing/2018/hyperlinkcolor" val="tx"/>
                    </a:ext>
                  </a:extLst>
                </a:hlinkClick>
              </a:rPr>
              <a:t>Goa’uld</a:t>
            </a:r>
            <a:r>
              <a:rPr lang="es-ES" dirty="0"/>
              <a:t> son una raza de seres parecidos a serpientes de naturaleza parasitaria que poseen a sus huéspedes y les roban la voluntad. </a:t>
            </a:r>
          </a:p>
          <a:p>
            <a:pPr>
              <a:spcAft>
                <a:spcPts val="600"/>
              </a:spcAft>
            </a:pPr>
            <a:endParaRPr lang="es-ES" dirty="0">
              <a:solidFill>
                <a:schemeClr val="bg1"/>
              </a:solidFill>
            </a:endParaRPr>
          </a:p>
        </p:txBody>
      </p:sp>
    </p:spTree>
    <p:extLst>
      <p:ext uri="{BB962C8B-B14F-4D97-AF65-F5344CB8AC3E}">
        <p14:creationId xmlns:p14="http://schemas.microsoft.com/office/powerpoint/2010/main" val="645181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1E329F-CEE7-9148-82FE-C0FB023EFB4F}"/>
              </a:ext>
            </a:extLst>
          </p:cNvPr>
          <p:cNvSpPr>
            <a:spLocks noGrp="1"/>
          </p:cNvSpPr>
          <p:nvPr>
            <p:ph type="title"/>
          </p:nvPr>
        </p:nvSpPr>
        <p:spPr>
          <a:xfrm>
            <a:off x="4184542" y="369448"/>
            <a:ext cx="7363990" cy="1325563"/>
          </a:xfrm>
        </p:spPr>
        <p:txBody>
          <a:bodyPr>
            <a:normAutofit/>
          </a:bodyPr>
          <a:lstStyle/>
          <a:p>
            <a:r>
              <a:rPr lang="es-ES" dirty="0"/>
              <a:t>Planetas, sistemas y señores</a:t>
            </a:r>
          </a:p>
        </p:txBody>
      </p:sp>
      <p:sp>
        <p:nvSpPr>
          <p:cNvPr id="3" name="Marcador de contenido 2">
            <a:extLst>
              <a:ext uri="{FF2B5EF4-FFF2-40B4-BE49-F238E27FC236}">
                <a16:creationId xmlns:a16="http://schemas.microsoft.com/office/drawing/2014/main" id="{47102246-928C-914D-B98F-E12E087E0E6C}"/>
              </a:ext>
            </a:extLst>
          </p:cNvPr>
          <p:cNvSpPr>
            <a:spLocks noGrp="1"/>
          </p:cNvSpPr>
          <p:nvPr>
            <p:ph idx="1"/>
          </p:nvPr>
        </p:nvSpPr>
        <p:spPr>
          <a:xfrm>
            <a:off x="4184542" y="1829948"/>
            <a:ext cx="7363990" cy="4351338"/>
          </a:xfrm>
        </p:spPr>
        <p:txBody>
          <a:bodyPr>
            <a:normAutofit/>
          </a:bodyPr>
          <a:lstStyle/>
          <a:p>
            <a:r>
              <a:rPr lang="es-ES" sz="1800" b="1" dirty="0"/>
              <a:t>Todos los planetas conquistados por los </a:t>
            </a:r>
            <a:r>
              <a:rPr lang="es-ES" sz="1800" b="1" dirty="0" err="1"/>
              <a:t>Goa’uld</a:t>
            </a:r>
            <a:r>
              <a:rPr lang="es-ES" sz="1800" b="1" dirty="0"/>
              <a:t> tienen al frente a un </a:t>
            </a:r>
            <a:r>
              <a:rPr lang="es-ES" sz="1800" b="1" dirty="0">
                <a:solidFill>
                  <a:schemeClr val="accent2">
                    <a:lumMod val="40000"/>
                    <a:lumOff val="60000"/>
                  </a:schemeClr>
                </a:solidFill>
              </a:rPr>
              <a:t>señor (lord)</a:t>
            </a:r>
            <a:r>
              <a:rPr lang="es-ES" sz="1800" b="1" dirty="0"/>
              <a:t> o semidios que comanda uno o varios </a:t>
            </a:r>
            <a:r>
              <a:rPr lang="es-ES" sz="1800" b="1" dirty="0">
                <a:solidFill>
                  <a:schemeClr val="accent2">
                    <a:lumMod val="40000"/>
                    <a:lumOff val="60000"/>
                  </a:schemeClr>
                </a:solidFill>
              </a:rPr>
              <a:t>sistemas estelares</a:t>
            </a:r>
            <a:r>
              <a:rPr lang="es-ES" sz="1800" b="1" dirty="0"/>
              <a:t> y pertenece a una de las 9 </a:t>
            </a:r>
            <a:r>
              <a:rPr lang="es-ES" sz="1800" b="1" dirty="0">
                <a:solidFill>
                  <a:schemeClr val="accent2">
                    <a:lumMod val="40000"/>
                    <a:lumOff val="60000"/>
                  </a:schemeClr>
                </a:solidFill>
              </a:rPr>
              <a:t>casas originales</a:t>
            </a:r>
            <a:r>
              <a:rPr lang="es-ES" sz="1800" b="1" dirty="0"/>
              <a:t>. Este señor dispone de una flota de </a:t>
            </a:r>
            <a:r>
              <a:rPr lang="es-ES" sz="1800" b="1" dirty="0">
                <a:solidFill>
                  <a:schemeClr val="accent2">
                    <a:lumMod val="40000"/>
                    <a:lumOff val="60000"/>
                  </a:schemeClr>
                </a:solidFill>
              </a:rPr>
              <a:t>naves de asalto, de transporte, bombardeo o exploración</a:t>
            </a:r>
            <a:r>
              <a:rPr lang="es-ES" sz="1800" b="1" dirty="0"/>
              <a:t>. Así como un número de </a:t>
            </a:r>
            <a:r>
              <a:rPr lang="es-ES" sz="1800" b="1" dirty="0">
                <a:solidFill>
                  <a:schemeClr val="accent2">
                    <a:lumMod val="40000"/>
                    <a:lumOff val="60000"/>
                  </a:schemeClr>
                </a:solidFill>
              </a:rPr>
              <a:t>efectivos de tierra</a:t>
            </a:r>
            <a:r>
              <a:rPr lang="es-ES" sz="1800" b="1" dirty="0"/>
              <a:t> formado por una parte de la población que es esclavizada bien sea para tareas de producción o como parte del ejercito del señor del sistema. El señor marca a sus tropas con su símbolo. El poder de un lord depende del tamaño de su ejercito y de la población y recursos de los mundos que domina.</a:t>
            </a:r>
            <a:endParaRPr lang="es-ES" sz="1800" dirty="0"/>
          </a:p>
          <a:p>
            <a:pPr marL="0" indent="0">
              <a:buNone/>
            </a:pPr>
            <a:endParaRPr lang="es-ES" sz="1800" dirty="0"/>
          </a:p>
        </p:txBody>
      </p:sp>
      <p:pic>
        <p:nvPicPr>
          <p:cNvPr id="9" name="Imagen 8">
            <a:extLst>
              <a:ext uri="{FF2B5EF4-FFF2-40B4-BE49-F238E27FC236}">
                <a16:creationId xmlns:a16="http://schemas.microsoft.com/office/drawing/2014/main" id="{CB2726DA-FBA3-4656-9893-BABB075FF637}"/>
              </a:ext>
            </a:extLst>
          </p:cNvPr>
          <p:cNvPicPr>
            <a:picLocks noChangeAspect="1"/>
          </p:cNvPicPr>
          <p:nvPr/>
        </p:nvPicPr>
        <p:blipFill rotWithShape="1">
          <a:blip r:embed="rId2"/>
          <a:srcRect r="-1" b="11249"/>
          <a:stretch/>
        </p:blipFill>
        <p:spPr>
          <a:xfrm>
            <a:off x="581526" y="258142"/>
            <a:ext cx="3118718" cy="3118718"/>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pic>
        <p:nvPicPr>
          <p:cNvPr id="7" name="Imagen 6">
            <a:extLst>
              <a:ext uri="{FF2B5EF4-FFF2-40B4-BE49-F238E27FC236}">
                <a16:creationId xmlns:a16="http://schemas.microsoft.com/office/drawing/2014/main" id="{F711828F-14D3-4563-B1BE-1F75EDDFB030}"/>
              </a:ext>
            </a:extLst>
          </p:cNvPr>
          <p:cNvPicPr>
            <a:picLocks noChangeAspect="1"/>
          </p:cNvPicPr>
          <p:nvPr/>
        </p:nvPicPr>
        <p:blipFill rotWithShape="1">
          <a:blip r:embed="rId3"/>
          <a:srcRect r="1" b="1"/>
          <a:stretch/>
        </p:blipFill>
        <p:spPr>
          <a:xfrm>
            <a:off x="581526" y="3486449"/>
            <a:ext cx="3118718" cy="3118718"/>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sp>
        <p:nvSpPr>
          <p:cNvPr id="4" name="AutoShape 2" descr="Stargate con iris cerrado">
            <a:extLst>
              <a:ext uri="{FF2B5EF4-FFF2-40B4-BE49-F238E27FC236}">
                <a16:creationId xmlns:a16="http://schemas.microsoft.com/office/drawing/2014/main" id="{C207EB14-78A5-BF4D-B63E-E6CFCB9F94C0}"/>
              </a:ext>
            </a:extLst>
          </p:cNvPr>
          <p:cNvSpPr>
            <a:spLocks noChangeAspect="1" noChangeArrowheads="1"/>
          </p:cNvSpPr>
          <p:nvPr/>
        </p:nvSpPr>
        <p:spPr bwMode="auto">
          <a:xfrm>
            <a:off x="5943600" y="315986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4" descr="Stargate con iris cerrado">
            <a:extLst>
              <a:ext uri="{FF2B5EF4-FFF2-40B4-BE49-F238E27FC236}">
                <a16:creationId xmlns:a16="http://schemas.microsoft.com/office/drawing/2014/main" id="{EC83A1B0-7028-AC4C-9DDB-AB89C5DA40CF}"/>
              </a:ext>
            </a:extLst>
          </p:cNvPr>
          <p:cNvSpPr>
            <a:spLocks noChangeAspect="1" noChangeArrowheads="1"/>
          </p:cNvSpPr>
          <p:nvPr/>
        </p:nvSpPr>
        <p:spPr bwMode="auto">
          <a:xfrm>
            <a:off x="6096000" y="331226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AutoShape 6" descr="Stargate con iris cerrado">
            <a:extLst>
              <a:ext uri="{FF2B5EF4-FFF2-40B4-BE49-F238E27FC236}">
                <a16:creationId xmlns:a16="http://schemas.microsoft.com/office/drawing/2014/main" id="{9B3F69E8-8ADB-3740-9B9B-15ACB99C655A}"/>
              </a:ext>
            </a:extLst>
          </p:cNvPr>
          <p:cNvSpPr>
            <a:spLocks noChangeAspect="1" noChangeArrowheads="1"/>
          </p:cNvSpPr>
          <p:nvPr/>
        </p:nvSpPr>
        <p:spPr bwMode="auto">
          <a:xfrm>
            <a:off x="6248400" y="346466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 name="Imagen 9">
            <a:extLst>
              <a:ext uri="{FF2B5EF4-FFF2-40B4-BE49-F238E27FC236}">
                <a16:creationId xmlns:a16="http://schemas.microsoft.com/office/drawing/2014/main" id="{A9D241CB-21B9-4D22-AAAE-F6B12E20F414}"/>
              </a:ext>
            </a:extLst>
          </p:cNvPr>
          <p:cNvPicPr>
            <a:picLocks noChangeAspect="1"/>
          </p:cNvPicPr>
          <p:nvPr/>
        </p:nvPicPr>
        <p:blipFill>
          <a:blip r:embed="rId4"/>
          <a:stretch>
            <a:fillRect/>
          </a:stretch>
        </p:blipFill>
        <p:spPr>
          <a:xfrm>
            <a:off x="4412794" y="4310777"/>
            <a:ext cx="3976011" cy="2186806"/>
          </a:xfrm>
          <a:prstGeom prst="rect">
            <a:avLst/>
          </a:prstGeom>
        </p:spPr>
      </p:pic>
      <p:pic>
        <p:nvPicPr>
          <p:cNvPr id="11" name="Imagen 10">
            <a:extLst>
              <a:ext uri="{FF2B5EF4-FFF2-40B4-BE49-F238E27FC236}">
                <a16:creationId xmlns:a16="http://schemas.microsoft.com/office/drawing/2014/main" id="{5DC1630E-6B83-4AD0-AD0C-A3F768EC6C2A}"/>
              </a:ext>
            </a:extLst>
          </p:cNvPr>
          <p:cNvPicPr>
            <a:picLocks noChangeAspect="1"/>
          </p:cNvPicPr>
          <p:nvPr/>
        </p:nvPicPr>
        <p:blipFill>
          <a:blip r:embed="rId5"/>
          <a:stretch>
            <a:fillRect/>
          </a:stretch>
        </p:blipFill>
        <p:spPr>
          <a:xfrm>
            <a:off x="8477796" y="4310777"/>
            <a:ext cx="3298988" cy="2177655"/>
          </a:xfrm>
          <a:prstGeom prst="rect">
            <a:avLst/>
          </a:prstGeom>
        </p:spPr>
      </p:pic>
    </p:spTree>
    <p:extLst>
      <p:ext uri="{BB962C8B-B14F-4D97-AF65-F5344CB8AC3E}">
        <p14:creationId xmlns:p14="http://schemas.microsoft.com/office/powerpoint/2010/main" val="560998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1E329F-CEE7-9148-82FE-C0FB023EFB4F}"/>
              </a:ext>
            </a:extLst>
          </p:cNvPr>
          <p:cNvSpPr>
            <a:spLocks noGrp="1"/>
          </p:cNvSpPr>
          <p:nvPr>
            <p:ph type="title"/>
          </p:nvPr>
        </p:nvSpPr>
        <p:spPr>
          <a:xfrm>
            <a:off x="619759" y="310883"/>
            <a:ext cx="5154508" cy="656864"/>
          </a:xfrm>
        </p:spPr>
        <p:txBody>
          <a:bodyPr>
            <a:normAutofit/>
          </a:bodyPr>
          <a:lstStyle/>
          <a:p>
            <a:r>
              <a:rPr lang="es-ES" sz="4000" dirty="0"/>
              <a:t>Equipos y armas</a:t>
            </a:r>
          </a:p>
        </p:txBody>
      </p:sp>
      <p:sp>
        <p:nvSpPr>
          <p:cNvPr id="3" name="Marcador de contenido 2">
            <a:extLst>
              <a:ext uri="{FF2B5EF4-FFF2-40B4-BE49-F238E27FC236}">
                <a16:creationId xmlns:a16="http://schemas.microsoft.com/office/drawing/2014/main" id="{47102246-928C-914D-B98F-E12E087E0E6C}"/>
              </a:ext>
            </a:extLst>
          </p:cNvPr>
          <p:cNvSpPr>
            <a:spLocks noGrp="1"/>
          </p:cNvSpPr>
          <p:nvPr>
            <p:ph idx="1"/>
          </p:nvPr>
        </p:nvSpPr>
        <p:spPr>
          <a:xfrm>
            <a:off x="619760" y="1296366"/>
            <a:ext cx="5154507" cy="4922320"/>
          </a:xfrm>
        </p:spPr>
        <p:txBody>
          <a:bodyPr>
            <a:normAutofit/>
          </a:bodyPr>
          <a:lstStyle/>
          <a:p>
            <a:pPr marL="0" indent="0">
              <a:buNone/>
            </a:pPr>
            <a:r>
              <a:rPr lang="es-ES" sz="1400" dirty="0"/>
              <a:t>Tanto los humanos como los enemigos en la serie original utilizan una mezcla de armamento humano y extraterrestre. La tecnología </a:t>
            </a:r>
            <a:r>
              <a:rPr lang="es-ES" sz="1400" dirty="0" err="1"/>
              <a:t>Goa’uld</a:t>
            </a:r>
            <a:r>
              <a:rPr lang="es-ES" sz="1400" dirty="0"/>
              <a:t> es una mezcla de artesanía antigua y </a:t>
            </a:r>
            <a:r>
              <a:rPr lang="es-ES" sz="1400" dirty="0" err="1"/>
              <a:t>hitech</a:t>
            </a:r>
            <a:r>
              <a:rPr lang="es-ES" sz="1400" dirty="0"/>
              <a:t>, incluyendo </a:t>
            </a:r>
            <a:r>
              <a:rPr lang="es-ES" sz="1400" dirty="0">
                <a:solidFill>
                  <a:schemeClr val="accent2">
                    <a:lumMod val="60000"/>
                    <a:lumOff val="40000"/>
                  </a:schemeClr>
                </a:solidFill>
              </a:rPr>
              <a:t>armas</a:t>
            </a:r>
            <a:r>
              <a:rPr lang="es-ES" sz="1400" dirty="0"/>
              <a:t> tipo pistola parecidas a los </a:t>
            </a:r>
            <a:r>
              <a:rPr lang="es-ES" sz="1400" dirty="0" err="1"/>
              <a:t>phasers</a:t>
            </a:r>
            <a:r>
              <a:rPr lang="es-ES" sz="1400" dirty="0"/>
              <a:t> como las S.A.D de nivel 1 y de nivel 2, trajes biónicos y </a:t>
            </a:r>
            <a:r>
              <a:rPr lang="es-ES" sz="1400" dirty="0" err="1"/>
              <a:t>exoexqueletos</a:t>
            </a:r>
            <a:r>
              <a:rPr lang="es-ES" sz="1400" dirty="0"/>
              <a:t>, armas de mano con poderes de manipulación y levitación a distancia, lanzas, y varas de poder. También existen granadas, minas, armas de detonación retardada y otras de gran escala o destrucción masiva.</a:t>
            </a:r>
          </a:p>
          <a:p>
            <a:pPr marL="0" indent="0">
              <a:buNone/>
            </a:pPr>
            <a:r>
              <a:rPr lang="es-ES" sz="1400" dirty="0"/>
              <a:t>Los equipos humanos se organizan en equipos de exploración o de asalto, los llamados </a:t>
            </a:r>
            <a:r>
              <a:rPr lang="es-ES" sz="1400" dirty="0">
                <a:solidFill>
                  <a:schemeClr val="accent2">
                    <a:lumMod val="60000"/>
                    <a:lumOff val="40000"/>
                  </a:schemeClr>
                </a:solidFill>
              </a:rPr>
              <a:t>comandos SG</a:t>
            </a:r>
            <a:r>
              <a:rPr lang="es-ES" sz="1400" dirty="0"/>
              <a:t>, desde el SG1 al SG12 compuestos por 5 miembros. Estos equipos tienen misiones de exploración o patrulla rutinarios en los distintos sectores de cada sistema y se dedican a catalogar y recopilar información básica de los mundos a los que conducen las puertas. </a:t>
            </a:r>
          </a:p>
        </p:txBody>
      </p:sp>
      <p:pic>
        <p:nvPicPr>
          <p:cNvPr id="11" name="Imagen 10">
            <a:extLst>
              <a:ext uri="{FF2B5EF4-FFF2-40B4-BE49-F238E27FC236}">
                <a16:creationId xmlns:a16="http://schemas.microsoft.com/office/drawing/2014/main" id="{9D42EA05-77DE-4FAB-85BC-F267F95669BA}"/>
              </a:ext>
            </a:extLst>
          </p:cNvPr>
          <p:cNvPicPr>
            <a:picLocks noChangeAspect="1"/>
          </p:cNvPicPr>
          <p:nvPr/>
        </p:nvPicPr>
        <p:blipFill rotWithShape="1">
          <a:blip r:embed="rId2"/>
          <a:srcRect t="6856" r="-2" b="9545"/>
          <a:stretch/>
        </p:blipFill>
        <p:spPr>
          <a:xfrm>
            <a:off x="6417731" y="10"/>
            <a:ext cx="3270176" cy="3933487"/>
          </a:xfrm>
          <a:prstGeom prst="rect">
            <a:avLst/>
          </a:prstGeom>
        </p:spPr>
      </p:pic>
      <p:pic>
        <p:nvPicPr>
          <p:cNvPr id="7" name="Imagen 6">
            <a:extLst>
              <a:ext uri="{FF2B5EF4-FFF2-40B4-BE49-F238E27FC236}">
                <a16:creationId xmlns:a16="http://schemas.microsoft.com/office/drawing/2014/main" id="{92D66F45-9808-47F5-9551-A65FE095BB18}"/>
              </a:ext>
            </a:extLst>
          </p:cNvPr>
          <p:cNvPicPr>
            <a:picLocks noChangeAspect="1"/>
          </p:cNvPicPr>
          <p:nvPr/>
        </p:nvPicPr>
        <p:blipFill rotWithShape="1">
          <a:blip r:embed="rId3"/>
          <a:srcRect t="8813" r="-5" b="15347"/>
          <a:stretch/>
        </p:blipFill>
        <p:spPr>
          <a:xfrm>
            <a:off x="9782174" y="10"/>
            <a:ext cx="2409826" cy="2538238"/>
          </a:xfrm>
          <a:prstGeom prst="rect">
            <a:avLst/>
          </a:prstGeom>
        </p:spPr>
      </p:pic>
      <p:pic>
        <p:nvPicPr>
          <p:cNvPr id="10" name="Imagen 9">
            <a:extLst>
              <a:ext uri="{FF2B5EF4-FFF2-40B4-BE49-F238E27FC236}">
                <a16:creationId xmlns:a16="http://schemas.microsoft.com/office/drawing/2014/main" id="{A1F43030-F651-4B84-843F-8A9219D18DFE}"/>
              </a:ext>
            </a:extLst>
          </p:cNvPr>
          <p:cNvPicPr>
            <a:picLocks noChangeAspect="1"/>
          </p:cNvPicPr>
          <p:nvPr/>
        </p:nvPicPr>
        <p:blipFill rotWithShape="1">
          <a:blip r:embed="rId4"/>
          <a:srcRect t="14186" r="-4" b="22682"/>
          <a:stretch/>
        </p:blipFill>
        <p:spPr>
          <a:xfrm>
            <a:off x="9782176" y="2624474"/>
            <a:ext cx="2409827" cy="1309023"/>
          </a:xfrm>
          <a:prstGeom prst="rect">
            <a:avLst/>
          </a:prstGeom>
        </p:spPr>
      </p:pic>
      <p:pic>
        <p:nvPicPr>
          <p:cNvPr id="9" name="Imagen 8">
            <a:extLst>
              <a:ext uri="{FF2B5EF4-FFF2-40B4-BE49-F238E27FC236}">
                <a16:creationId xmlns:a16="http://schemas.microsoft.com/office/drawing/2014/main" id="{BF55E310-E3C1-42CC-B6F5-E90354B0049C}"/>
              </a:ext>
            </a:extLst>
          </p:cNvPr>
          <p:cNvPicPr>
            <a:picLocks noChangeAspect="1"/>
          </p:cNvPicPr>
          <p:nvPr/>
        </p:nvPicPr>
        <p:blipFill rotWithShape="1">
          <a:blip r:embed="rId5"/>
          <a:srcRect l="4891"/>
          <a:stretch/>
        </p:blipFill>
        <p:spPr>
          <a:xfrm>
            <a:off x="6417734" y="4019723"/>
            <a:ext cx="5774266" cy="2838276"/>
          </a:xfrm>
          <a:prstGeom prst="rect">
            <a:avLst/>
          </a:prstGeom>
        </p:spPr>
      </p:pic>
      <p:sp>
        <p:nvSpPr>
          <p:cNvPr id="4" name="AutoShape 2" descr="Stargate con iris cerrado">
            <a:extLst>
              <a:ext uri="{FF2B5EF4-FFF2-40B4-BE49-F238E27FC236}">
                <a16:creationId xmlns:a16="http://schemas.microsoft.com/office/drawing/2014/main" id="{C207EB14-78A5-BF4D-B63E-E6CFCB9F94C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4" descr="Stargate con iris cerrado">
            <a:extLst>
              <a:ext uri="{FF2B5EF4-FFF2-40B4-BE49-F238E27FC236}">
                <a16:creationId xmlns:a16="http://schemas.microsoft.com/office/drawing/2014/main" id="{EC83A1B0-7028-AC4C-9DDB-AB89C5DA40CF}"/>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AutoShape 6" descr="Stargate con iris cerrado">
            <a:extLst>
              <a:ext uri="{FF2B5EF4-FFF2-40B4-BE49-F238E27FC236}">
                <a16:creationId xmlns:a16="http://schemas.microsoft.com/office/drawing/2014/main" id="{9B3F69E8-8ADB-3740-9B9B-15ACB99C655A}"/>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2" name="Imagen 11">
            <a:extLst>
              <a:ext uri="{FF2B5EF4-FFF2-40B4-BE49-F238E27FC236}">
                <a16:creationId xmlns:a16="http://schemas.microsoft.com/office/drawing/2014/main" id="{9299065E-25D6-488E-BDD3-8C24792353E7}"/>
              </a:ext>
            </a:extLst>
          </p:cNvPr>
          <p:cNvPicPr>
            <a:picLocks noChangeAspect="1"/>
          </p:cNvPicPr>
          <p:nvPr/>
        </p:nvPicPr>
        <p:blipFill>
          <a:blip r:embed="rId6"/>
          <a:stretch>
            <a:fillRect/>
          </a:stretch>
        </p:blipFill>
        <p:spPr>
          <a:xfrm>
            <a:off x="1340864" y="4516849"/>
            <a:ext cx="3563331" cy="1844024"/>
          </a:xfrm>
          <a:prstGeom prst="rect">
            <a:avLst/>
          </a:prstGeom>
        </p:spPr>
      </p:pic>
    </p:spTree>
    <p:extLst>
      <p:ext uri="{BB962C8B-B14F-4D97-AF65-F5344CB8AC3E}">
        <p14:creationId xmlns:p14="http://schemas.microsoft.com/office/powerpoint/2010/main" val="368530126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1E329F-CEE7-9148-82FE-C0FB023EFB4F}"/>
              </a:ext>
            </a:extLst>
          </p:cNvPr>
          <p:cNvSpPr>
            <a:spLocks noGrp="1"/>
          </p:cNvSpPr>
          <p:nvPr>
            <p:ph type="title"/>
          </p:nvPr>
        </p:nvSpPr>
        <p:spPr>
          <a:xfrm>
            <a:off x="841248" y="365124"/>
            <a:ext cx="4929556" cy="762636"/>
          </a:xfrm>
        </p:spPr>
        <p:txBody>
          <a:bodyPr anchor="b">
            <a:normAutofit/>
          </a:bodyPr>
          <a:lstStyle/>
          <a:p>
            <a:r>
              <a:rPr lang="es-ES" sz="4000" dirty="0"/>
              <a:t>Las puertas estelares</a:t>
            </a:r>
          </a:p>
        </p:txBody>
      </p:sp>
      <p:sp>
        <p:nvSpPr>
          <p:cNvPr id="3" name="Marcador de contenido 2">
            <a:extLst>
              <a:ext uri="{FF2B5EF4-FFF2-40B4-BE49-F238E27FC236}">
                <a16:creationId xmlns:a16="http://schemas.microsoft.com/office/drawing/2014/main" id="{47102246-928C-914D-B98F-E12E087E0E6C}"/>
              </a:ext>
            </a:extLst>
          </p:cNvPr>
          <p:cNvSpPr>
            <a:spLocks noGrp="1"/>
          </p:cNvSpPr>
          <p:nvPr>
            <p:ph idx="1"/>
          </p:nvPr>
        </p:nvSpPr>
        <p:spPr>
          <a:xfrm>
            <a:off x="376163" y="1417320"/>
            <a:ext cx="5862563" cy="4745736"/>
          </a:xfrm>
        </p:spPr>
        <p:txBody>
          <a:bodyPr>
            <a:normAutofit/>
          </a:bodyPr>
          <a:lstStyle/>
          <a:p>
            <a:r>
              <a:rPr lang="es-ES" sz="1400" b="1" dirty="0"/>
              <a:t>Una </a:t>
            </a:r>
            <a:r>
              <a:rPr lang="es-ES" sz="1400" b="1" dirty="0" err="1"/>
              <a:t>Astria</a:t>
            </a:r>
            <a:r>
              <a:rPr lang="es-ES" sz="1400" b="1" dirty="0"/>
              <a:t> Porta</a:t>
            </a:r>
            <a:r>
              <a:rPr lang="es-ES" sz="1400" dirty="0"/>
              <a:t>, </a:t>
            </a:r>
            <a:r>
              <a:rPr lang="es-ES" sz="1400" b="1" dirty="0" err="1"/>
              <a:t>Stargate</a:t>
            </a:r>
            <a:r>
              <a:rPr lang="es-ES" sz="1400" dirty="0"/>
              <a:t> (en Español, </a:t>
            </a:r>
            <a:r>
              <a:rPr lang="es-ES" sz="1400" i="1" dirty="0"/>
              <a:t>Puerta Estelar</a:t>
            </a:r>
            <a:r>
              <a:rPr lang="es-ES" sz="1400" dirty="0"/>
              <a:t>) o </a:t>
            </a:r>
            <a:r>
              <a:rPr lang="es-ES" sz="1400" b="1" dirty="0" err="1"/>
              <a:t>Chappa'ai</a:t>
            </a:r>
            <a:r>
              <a:rPr lang="es-ES" sz="1400" dirty="0"/>
              <a:t> (en la lengua de la raza </a:t>
            </a:r>
            <a:r>
              <a:rPr lang="es-ES" sz="1400" dirty="0" err="1">
                <a:solidFill>
                  <a:schemeClr val="accent2">
                    <a:lumMod val="40000"/>
                    <a:lumOff val="60000"/>
                  </a:schemeClr>
                </a:solidFill>
                <a:hlinkClick r:id="rId2" tooltip="Goa'uld">
                  <a:extLst>
                    <a:ext uri="{A12FA001-AC4F-418D-AE19-62706E023703}">
                      <ahyp:hlinkClr xmlns:ahyp="http://schemas.microsoft.com/office/drawing/2018/hyperlinkcolor" val="tx"/>
                    </a:ext>
                  </a:extLst>
                </a:hlinkClick>
              </a:rPr>
              <a:t>Goa'uld</a:t>
            </a:r>
            <a:r>
              <a:rPr lang="es-ES" sz="1400" dirty="0"/>
              <a:t>) es un dispositivo ficticio que aparece de forma recurrente en las películas de </a:t>
            </a:r>
            <a:r>
              <a:rPr lang="es-ES" sz="1400" dirty="0" err="1"/>
              <a:t>Stargate</a:t>
            </a:r>
            <a:r>
              <a:rPr lang="es-ES" sz="1400" dirty="0"/>
              <a:t>, en la serie televisiva </a:t>
            </a:r>
            <a:r>
              <a:rPr lang="es-ES" sz="1400" dirty="0" err="1">
                <a:solidFill>
                  <a:schemeClr val="accent2">
                    <a:lumMod val="40000"/>
                    <a:lumOff val="60000"/>
                  </a:schemeClr>
                </a:solidFill>
                <a:hlinkClick r:id="rId3" tooltip="Stargate SG-1">
                  <a:extLst>
                    <a:ext uri="{A12FA001-AC4F-418D-AE19-62706E023703}">
                      <ahyp:hlinkClr xmlns:ahyp="http://schemas.microsoft.com/office/drawing/2018/hyperlinkcolor" val="tx"/>
                    </a:ext>
                  </a:extLst>
                </a:hlinkClick>
              </a:rPr>
              <a:t>Stargate</a:t>
            </a:r>
            <a:r>
              <a:rPr lang="es-ES" sz="1400" dirty="0">
                <a:solidFill>
                  <a:schemeClr val="accent2">
                    <a:lumMod val="40000"/>
                    <a:lumOff val="60000"/>
                  </a:schemeClr>
                </a:solidFill>
                <a:hlinkClick r:id="rId3" tooltip="Stargate SG-1">
                  <a:extLst>
                    <a:ext uri="{A12FA001-AC4F-418D-AE19-62706E023703}">
                      <ahyp:hlinkClr xmlns:ahyp="http://schemas.microsoft.com/office/drawing/2018/hyperlinkcolor" val="tx"/>
                    </a:ext>
                  </a:extLst>
                </a:hlinkClick>
              </a:rPr>
              <a:t> SG-1</a:t>
            </a:r>
            <a:r>
              <a:rPr lang="es-ES" sz="1400" dirty="0">
                <a:solidFill>
                  <a:schemeClr val="accent2">
                    <a:lumMod val="40000"/>
                    <a:lumOff val="60000"/>
                  </a:schemeClr>
                </a:solidFill>
              </a:rPr>
              <a:t> </a:t>
            </a:r>
            <a:r>
              <a:rPr lang="es-ES" sz="1400" dirty="0"/>
              <a:t>y en sus series secuela/paralelas </a:t>
            </a:r>
            <a:r>
              <a:rPr lang="es-ES" sz="1400" dirty="0" err="1">
                <a:solidFill>
                  <a:schemeClr val="accent2">
                    <a:lumMod val="40000"/>
                    <a:lumOff val="60000"/>
                  </a:schemeClr>
                </a:solidFill>
                <a:hlinkClick r:id="rId4" tooltip="Stargate Atlantis">
                  <a:extLst>
                    <a:ext uri="{A12FA001-AC4F-418D-AE19-62706E023703}">
                      <ahyp:hlinkClr xmlns:ahyp="http://schemas.microsoft.com/office/drawing/2018/hyperlinkcolor" val="tx"/>
                    </a:ext>
                  </a:extLst>
                </a:hlinkClick>
              </a:rPr>
              <a:t>Stargate</a:t>
            </a:r>
            <a:r>
              <a:rPr lang="es-ES" sz="1400" dirty="0">
                <a:solidFill>
                  <a:schemeClr val="accent2">
                    <a:lumMod val="40000"/>
                    <a:lumOff val="60000"/>
                  </a:schemeClr>
                </a:solidFill>
                <a:hlinkClick r:id="rId4" tooltip="Stargate Atlantis">
                  <a:extLst>
                    <a:ext uri="{A12FA001-AC4F-418D-AE19-62706E023703}">
                      <ahyp:hlinkClr xmlns:ahyp="http://schemas.microsoft.com/office/drawing/2018/hyperlinkcolor" val="tx"/>
                    </a:ext>
                  </a:extLst>
                </a:hlinkClick>
              </a:rPr>
              <a:t> Atlantis</a:t>
            </a:r>
            <a:r>
              <a:rPr lang="es-ES" sz="1400" dirty="0"/>
              <a:t> y </a:t>
            </a:r>
            <a:r>
              <a:rPr lang="es-ES" sz="1400" dirty="0" err="1">
                <a:solidFill>
                  <a:schemeClr val="accent2">
                    <a:lumMod val="40000"/>
                    <a:lumOff val="60000"/>
                  </a:schemeClr>
                </a:solidFill>
                <a:hlinkClick r:id="rId5" tooltip="Stargate Universe">
                  <a:extLst>
                    <a:ext uri="{A12FA001-AC4F-418D-AE19-62706E023703}">
                      <ahyp:hlinkClr xmlns:ahyp="http://schemas.microsoft.com/office/drawing/2018/hyperlinkcolor" val="tx"/>
                    </a:ext>
                  </a:extLst>
                </a:hlinkClick>
              </a:rPr>
              <a:t>Stargate</a:t>
            </a:r>
            <a:r>
              <a:rPr lang="es-ES" sz="1400" dirty="0">
                <a:solidFill>
                  <a:schemeClr val="accent2">
                    <a:lumMod val="40000"/>
                    <a:lumOff val="60000"/>
                  </a:schemeClr>
                </a:solidFill>
                <a:hlinkClick r:id="rId5" tooltip="Stargate Universe">
                  <a:extLst>
                    <a:ext uri="{A12FA001-AC4F-418D-AE19-62706E023703}">
                      <ahyp:hlinkClr xmlns:ahyp="http://schemas.microsoft.com/office/drawing/2018/hyperlinkcolor" val="tx"/>
                    </a:ext>
                  </a:extLst>
                </a:hlinkClick>
              </a:rPr>
              <a:t> </a:t>
            </a:r>
            <a:r>
              <a:rPr lang="es-ES" sz="1400" dirty="0" err="1">
                <a:solidFill>
                  <a:schemeClr val="accent2">
                    <a:lumMod val="40000"/>
                    <a:lumOff val="60000"/>
                  </a:schemeClr>
                </a:solidFill>
                <a:hlinkClick r:id="rId5" tooltip="Stargate Universe">
                  <a:extLst>
                    <a:ext uri="{A12FA001-AC4F-418D-AE19-62706E023703}">
                      <ahyp:hlinkClr xmlns:ahyp="http://schemas.microsoft.com/office/drawing/2018/hyperlinkcolor" val="tx"/>
                    </a:ext>
                  </a:extLst>
                </a:hlinkClick>
              </a:rPr>
              <a:t>Universe</a:t>
            </a:r>
            <a:r>
              <a:rPr lang="es-ES" sz="1400" dirty="0"/>
              <a:t> (es de hecho, la principal motivación). Se trata de un dispositivo alienígena en forma de anillo, que mediante un </a:t>
            </a:r>
            <a:r>
              <a:rPr lang="es-ES" sz="1400" dirty="0">
                <a:solidFill>
                  <a:schemeClr val="accent2">
                    <a:lumMod val="40000"/>
                    <a:lumOff val="60000"/>
                  </a:schemeClr>
                </a:solidFill>
                <a:hlinkClick r:id="rId6" tooltip="Agujero de gusano">
                  <a:extLst>
                    <a:ext uri="{A12FA001-AC4F-418D-AE19-62706E023703}">
                      <ahyp:hlinkClr xmlns:ahyp="http://schemas.microsoft.com/office/drawing/2018/hyperlinkcolor" val="tx"/>
                    </a:ext>
                  </a:extLst>
                </a:hlinkClick>
              </a:rPr>
              <a:t>agujero de gusano</a:t>
            </a:r>
            <a:r>
              <a:rPr lang="es-ES" sz="1400" dirty="0"/>
              <a:t> conecta dos lugares diferentes del universo transfiriendo la materia de uno a otro, de forma casi instantánea.</a:t>
            </a:r>
          </a:p>
          <a:p>
            <a:r>
              <a:rPr lang="es-ES" sz="1400" dirty="0"/>
              <a:t>Cada puerta se compone de un anillo dentro del cual se crea el </a:t>
            </a:r>
            <a:r>
              <a:rPr lang="es-ES" sz="1400" dirty="0">
                <a:solidFill>
                  <a:schemeClr val="accent2">
                    <a:lumMod val="40000"/>
                    <a:lumOff val="60000"/>
                  </a:schemeClr>
                </a:solidFill>
              </a:rPr>
              <a:t>portal</a:t>
            </a:r>
            <a:r>
              <a:rPr lang="es-ES" sz="1400" dirty="0"/>
              <a:t>, una </a:t>
            </a:r>
            <a:r>
              <a:rPr lang="es-ES" sz="1400" dirty="0">
                <a:solidFill>
                  <a:schemeClr val="accent2">
                    <a:lumMod val="40000"/>
                    <a:lumOff val="60000"/>
                  </a:schemeClr>
                </a:solidFill>
              </a:rPr>
              <a:t>fuente de energía</a:t>
            </a:r>
            <a:r>
              <a:rPr lang="es-ES" sz="1400" dirty="0"/>
              <a:t> (formada por una o más unidades de poder de punto cero) y un dispositivo marcador que permite seleccionar el </a:t>
            </a:r>
            <a:r>
              <a:rPr lang="es-ES" sz="1400" dirty="0">
                <a:solidFill>
                  <a:schemeClr val="accent2">
                    <a:lumMod val="40000"/>
                    <a:lumOff val="60000"/>
                  </a:schemeClr>
                </a:solidFill>
              </a:rPr>
              <a:t>destino</a:t>
            </a:r>
            <a:r>
              <a:rPr lang="es-ES" sz="1400" dirty="0"/>
              <a:t> del agujero de gusano. Alrededor del anillo aparecen 39 </a:t>
            </a:r>
            <a:r>
              <a:rPr lang="es-ES" sz="1400" dirty="0">
                <a:solidFill>
                  <a:schemeClr val="accent2">
                    <a:lumMod val="40000"/>
                    <a:lumOff val="60000"/>
                  </a:schemeClr>
                </a:solidFill>
              </a:rPr>
              <a:t>símbolos</a:t>
            </a:r>
            <a:r>
              <a:rPr lang="es-ES" sz="1400" dirty="0"/>
              <a:t> o glifos. Siete de estos símbolos se fijarán en el anillo al ser marcados y compondrán la </a:t>
            </a:r>
            <a:r>
              <a:rPr lang="es-ES" sz="1400" dirty="0">
                <a:solidFill>
                  <a:schemeClr val="accent2">
                    <a:lumMod val="40000"/>
                    <a:lumOff val="60000"/>
                  </a:schemeClr>
                </a:solidFill>
              </a:rPr>
              <a:t>combinación</a:t>
            </a:r>
            <a:r>
              <a:rPr lang="es-ES" sz="1400" dirty="0"/>
              <a:t> de destino. Solo las combinaciones que representan destinos válidos y que se introducen en el orden correcto permiten abrir un portal. Cada portal tiene por tanto un identificador único formado por los siete (7) símbolos que forman su combinación. El primero de los símbolos es especial y se llama “punto de origen”.  Dos puertas situadas en el mismo </a:t>
            </a:r>
            <a:r>
              <a:rPr lang="es-ES" sz="1400" dirty="0">
                <a:solidFill>
                  <a:schemeClr val="accent2">
                    <a:lumMod val="40000"/>
                    <a:lumOff val="60000"/>
                  </a:schemeClr>
                </a:solidFill>
              </a:rPr>
              <a:t>sistema estelar </a:t>
            </a:r>
            <a:r>
              <a:rPr lang="es-ES" sz="1400" dirty="0"/>
              <a:t>comparten el mismo </a:t>
            </a:r>
            <a:r>
              <a:rPr lang="es-ES" sz="1400" dirty="0">
                <a:solidFill>
                  <a:schemeClr val="accent2">
                    <a:lumMod val="40000"/>
                    <a:lumOff val="60000"/>
                  </a:schemeClr>
                </a:solidFill>
              </a:rPr>
              <a:t>punto de origen.</a:t>
            </a:r>
          </a:p>
          <a:p>
            <a:pPr marL="0" indent="0">
              <a:buNone/>
            </a:pPr>
            <a:r>
              <a:rPr lang="es-ES" sz="1400" dirty="0"/>
              <a:t>El punto de origen del sistema solar es el glifo 1, llamado Tierra.</a:t>
            </a:r>
          </a:p>
          <a:p>
            <a:pPr marL="0" indent="0">
              <a:buNone/>
            </a:pPr>
            <a:endParaRPr lang="es-ES" sz="1400" dirty="0"/>
          </a:p>
        </p:txBody>
      </p:sp>
      <p:pic>
        <p:nvPicPr>
          <p:cNvPr id="7" name="Imagen 6">
            <a:extLst>
              <a:ext uri="{FF2B5EF4-FFF2-40B4-BE49-F238E27FC236}">
                <a16:creationId xmlns:a16="http://schemas.microsoft.com/office/drawing/2014/main" id="{E614A0DE-99CF-42E8-8FC4-648DBCED26E6}"/>
              </a:ext>
            </a:extLst>
          </p:cNvPr>
          <p:cNvPicPr>
            <a:picLocks noChangeAspect="1"/>
          </p:cNvPicPr>
          <p:nvPr/>
        </p:nvPicPr>
        <p:blipFill rotWithShape="1">
          <a:blip r:embed="rId7"/>
          <a:srcRect t="903" r="-2" b="-2"/>
          <a:stretch/>
        </p:blipFill>
        <p:spPr>
          <a:xfrm>
            <a:off x="6818278" y="343454"/>
            <a:ext cx="4853685" cy="2934000"/>
          </a:xfrm>
          <a:prstGeom prst="rect">
            <a:avLst/>
          </a:prstGeom>
        </p:spPr>
      </p:pic>
      <p:pic>
        <p:nvPicPr>
          <p:cNvPr id="8" name="Imagen 7">
            <a:extLst>
              <a:ext uri="{FF2B5EF4-FFF2-40B4-BE49-F238E27FC236}">
                <a16:creationId xmlns:a16="http://schemas.microsoft.com/office/drawing/2014/main" id="{6C10FA2C-2475-7145-88E9-B0366A9EBADC}"/>
              </a:ext>
            </a:extLst>
          </p:cNvPr>
          <p:cNvPicPr>
            <a:picLocks noChangeAspect="1"/>
          </p:cNvPicPr>
          <p:nvPr/>
        </p:nvPicPr>
        <p:blipFill rotWithShape="1">
          <a:blip r:embed="rId8"/>
          <a:srcRect t="7637" r="2" b="11896"/>
          <a:stretch/>
        </p:blipFill>
        <p:spPr>
          <a:xfrm>
            <a:off x="6818278" y="3597883"/>
            <a:ext cx="4853685" cy="2936699"/>
          </a:xfrm>
          <a:prstGeom prst="rect">
            <a:avLst/>
          </a:prstGeom>
        </p:spPr>
      </p:pic>
      <p:sp>
        <p:nvSpPr>
          <p:cNvPr id="4" name="AutoShape 2" descr="Stargate con iris cerrado">
            <a:extLst>
              <a:ext uri="{FF2B5EF4-FFF2-40B4-BE49-F238E27FC236}">
                <a16:creationId xmlns:a16="http://schemas.microsoft.com/office/drawing/2014/main" id="{C207EB14-78A5-BF4D-B63E-E6CFCB9F94C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4" descr="Stargate con iris cerrado">
            <a:extLst>
              <a:ext uri="{FF2B5EF4-FFF2-40B4-BE49-F238E27FC236}">
                <a16:creationId xmlns:a16="http://schemas.microsoft.com/office/drawing/2014/main" id="{EC83A1B0-7028-AC4C-9DDB-AB89C5DA40CF}"/>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AutoShape 6" descr="Stargate con iris cerrado">
            <a:extLst>
              <a:ext uri="{FF2B5EF4-FFF2-40B4-BE49-F238E27FC236}">
                <a16:creationId xmlns:a16="http://schemas.microsoft.com/office/drawing/2014/main" id="{9B3F69E8-8ADB-3740-9B9B-15ACB99C655A}"/>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 name="CuadroTexto 9">
            <a:extLst>
              <a:ext uri="{FF2B5EF4-FFF2-40B4-BE49-F238E27FC236}">
                <a16:creationId xmlns:a16="http://schemas.microsoft.com/office/drawing/2014/main" id="{F3C3CFD0-E586-4501-98C3-CEAC8F626C7B}"/>
              </a:ext>
            </a:extLst>
          </p:cNvPr>
          <p:cNvSpPr txBox="1"/>
          <p:nvPr/>
        </p:nvSpPr>
        <p:spPr>
          <a:xfrm>
            <a:off x="376163" y="5924145"/>
            <a:ext cx="4653037" cy="584775"/>
          </a:xfrm>
          <a:prstGeom prst="rect">
            <a:avLst/>
          </a:prstGeom>
          <a:noFill/>
        </p:spPr>
        <p:txBody>
          <a:bodyPr wrap="square" rtlCol="0">
            <a:spAutoFit/>
          </a:bodyPr>
          <a:lstStyle/>
          <a:p>
            <a:r>
              <a:rPr lang="es-ES" dirty="0">
                <a:solidFill>
                  <a:schemeClr val="accent4">
                    <a:lumMod val="40000"/>
                    <a:lumOff val="60000"/>
                  </a:schemeClr>
                </a:solidFill>
              </a:rPr>
              <a:t>VIDEO Explicación en solo 4 Minutos Aquí </a:t>
            </a:r>
          </a:p>
          <a:p>
            <a:r>
              <a:rPr lang="es-ES" sz="1400" dirty="0">
                <a:solidFill>
                  <a:schemeClr val="accent4">
                    <a:lumMod val="40000"/>
                    <a:lumOff val="60000"/>
                  </a:schemeClr>
                </a:solidFill>
                <a:hlinkClick r:id="rId9"/>
              </a:rPr>
              <a:t>https://www.youtube.com/watch?v=IQZhvkCEcAo</a:t>
            </a:r>
            <a:endParaRPr lang="es-ES" dirty="0">
              <a:solidFill>
                <a:schemeClr val="accent4">
                  <a:lumMod val="40000"/>
                  <a:lumOff val="60000"/>
                </a:schemeClr>
              </a:solidFill>
            </a:endParaRPr>
          </a:p>
        </p:txBody>
      </p:sp>
    </p:spTree>
    <p:extLst>
      <p:ext uri="{BB962C8B-B14F-4D97-AF65-F5344CB8AC3E}">
        <p14:creationId xmlns:p14="http://schemas.microsoft.com/office/powerpoint/2010/main" val="35727152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64A8BF39-8A66-4D36-A94B-8DE27FAD886F}"/>
              </a:ext>
            </a:extLst>
          </p:cNvPr>
          <p:cNvPicPr>
            <a:picLocks noChangeAspect="1"/>
          </p:cNvPicPr>
          <p:nvPr/>
        </p:nvPicPr>
        <p:blipFill rotWithShape="1">
          <a:blip r:embed="rId2"/>
          <a:srcRect t="7017" r="-2" b="27678"/>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7" name="Imagen 6">
            <a:extLst>
              <a:ext uri="{FF2B5EF4-FFF2-40B4-BE49-F238E27FC236}">
                <a16:creationId xmlns:a16="http://schemas.microsoft.com/office/drawing/2014/main" id="{F1DF096F-8561-40CC-BCFB-5938B668FB50}"/>
              </a:ext>
            </a:extLst>
          </p:cNvPr>
          <p:cNvPicPr>
            <a:picLocks noChangeAspect="1"/>
          </p:cNvPicPr>
          <p:nvPr/>
        </p:nvPicPr>
        <p:blipFill rotWithShape="1">
          <a:blip r:embed="rId3"/>
          <a:srcRect t="24835" r="-2" b="-2"/>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p:nvSpPr>
          <p:cNvPr id="2" name="Título 1">
            <a:extLst>
              <a:ext uri="{FF2B5EF4-FFF2-40B4-BE49-F238E27FC236}">
                <a16:creationId xmlns:a16="http://schemas.microsoft.com/office/drawing/2014/main" id="{071E329F-CEE7-9148-82FE-C0FB023EFB4F}"/>
              </a:ext>
            </a:extLst>
          </p:cNvPr>
          <p:cNvSpPr>
            <a:spLocks noGrp="1"/>
          </p:cNvSpPr>
          <p:nvPr>
            <p:ph type="title"/>
          </p:nvPr>
        </p:nvSpPr>
        <p:spPr>
          <a:xfrm>
            <a:off x="448056" y="59246"/>
            <a:ext cx="4832802" cy="1243584"/>
          </a:xfrm>
        </p:spPr>
        <p:txBody>
          <a:bodyPr>
            <a:normAutofit/>
          </a:bodyPr>
          <a:lstStyle/>
          <a:p>
            <a:r>
              <a:rPr lang="es-ES" sz="3400" dirty="0"/>
              <a:t>La red </a:t>
            </a:r>
            <a:r>
              <a:rPr lang="es-ES" sz="3400" dirty="0" err="1"/>
              <a:t>Stargate</a:t>
            </a:r>
            <a:endParaRPr lang="es-ES" sz="3400" dirty="0"/>
          </a:p>
        </p:txBody>
      </p:sp>
      <p:sp>
        <p:nvSpPr>
          <p:cNvPr id="3" name="Marcador de contenido 2">
            <a:extLst>
              <a:ext uri="{FF2B5EF4-FFF2-40B4-BE49-F238E27FC236}">
                <a16:creationId xmlns:a16="http://schemas.microsoft.com/office/drawing/2014/main" id="{47102246-928C-914D-B98F-E12E087E0E6C}"/>
              </a:ext>
            </a:extLst>
          </p:cNvPr>
          <p:cNvSpPr>
            <a:spLocks noGrp="1"/>
          </p:cNvSpPr>
          <p:nvPr>
            <p:ph idx="1"/>
          </p:nvPr>
        </p:nvSpPr>
        <p:spPr>
          <a:xfrm>
            <a:off x="137031" y="1119950"/>
            <a:ext cx="5567423" cy="4746116"/>
          </a:xfrm>
        </p:spPr>
        <p:txBody>
          <a:bodyPr>
            <a:normAutofit lnSpcReduction="10000"/>
          </a:bodyPr>
          <a:lstStyle/>
          <a:p>
            <a:pPr algn="just"/>
            <a:r>
              <a:rPr lang="es-ES" sz="1400" dirty="0"/>
              <a:t>A lo largo de la serie, se descubre que la galaxia está llena de puertas </a:t>
            </a:r>
            <a:r>
              <a:rPr lang="es-ES" sz="1400" dirty="0" err="1"/>
              <a:t>Stargate</a:t>
            </a:r>
            <a:r>
              <a:rPr lang="es-ES" sz="1400" dirty="0"/>
              <a:t> que conectan a miles de millones de </a:t>
            </a:r>
            <a:r>
              <a:rPr lang="es-ES" sz="1400" dirty="0">
                <a:solidFill>
                  <a:schemeClr val="accent2">
                    <a:lumMod val="40000"/>
                    <a:lumOff val="60000"/>
                  </a:schemeClr>
                </a:solidFill>
              </a:rPr>
              <a:t>mundos</a:t>
            </a:r>
            <a:r>
              <a:rPr lang="es-ES" sz="1400" dirty="0"/>
              <a:t> habitables o que fueron habitables en su día cuando fueron explorados por la raza de humanos ancestrales denominada “los antiguos”. </a:t>
            </a:r>
          </a:p>
          <a:p>
            <a:pPr marL="0" indent="0" algn="just">
              <a:buNone/>
            </a:pPr>
            <a:r>
              <a:rPr lang="es-ES" sz="1400" dirty="0"/>
              <a:t>Una puerta a un determinado planeta esta compuesta de una </a:t>
            </a:r>
            <a:r>
              <a:rPr lang="es-ES" sz="1400" dirty="0">
                <a:solidFill>
                  <a:schemeClr val="accent2">
                    <a:lumMod val="40000"/>
                    <a:lumOff val="60000"/>
                  </a:schemeClr>
                </a:solidFill>
              </a:rPr>
              <a:t>dirección</a:t>
            </a:r>
            <a:r>
              <a:rPr lang="es-ES" sz="1400" dirty="0"/>
              <a:t> de </a:t>
            </a:r>
            <a:r>
              <a:rPr lang="es-ES" sz="1400" dirty="0">
                <a:solidFill>
                  <a:schemeClr val="accent2">
                    <a:lumMod val="40000"/>
                    <a:lumOff val="60000"/>
                  </a:schemeClr>
                </a:solidFill>
              </a:rPr>
              <a:t>7 símbolos</a:t>
            </a:r>
            <a:r>
              <a:rPr lang="es-ES" sz="1400" dirty="0"/>
              <a:t>, donde el primero es el </a:t>
            </a:r>
            <a:r>
              <a:rPr lang="es-ES" sz="1400" dirty="0">
                <a:solidFill>
                  <a:schemeClr val="accent2">
                    <a:lumMod val="40000"/>
                    <a:lumOff val="60000"/>
                  </a:schemeClr>
                </a:solidFill>
              </a:rPr>
              <a:t>punto de origen</a:t>
            </a:r>
            <a:r>
              <a:rPr lang="es-ES" sz="1400" dirty="0"/>
              <a:t>. Una misma puerta tiene distintas direcciones dependiendo del lugar desde el que se llama, así por ejemplo la dirección de la Tierra es distinta dependiendo del sistema desde el que se está llamando.</a:t>
            </a:r>
          </a:p>
          <a:p>
            <a:pPr marL="0" indent="0" algn="just">
              <a:buNone/>
            </a:pPr>
            <a:r>
              <a:rPr lang="es-ES" sz="1400" dirty="0"/>
              <a:t>Una puerta solo permite ser abierta si las </a:t>
            </a:r>
            <a:r>
              <a:rPr lang="es-ES" sz="1400" dirty="0">
                <a:solidFill>
                  <a:schemeClr val="accent2">
                    <a:lumMod val="40000"/>
                    <a:lumOff val="60000"/>
                  </a:schemeClr>
                </a:solidFill>
              </a:rPr>
              <a:t>condiciones</a:t>
            </a:r>
            <a:r>
              <a:rPr lang="es-ES" sz="1400" dirty="0"/>
              <a:t> al otro lado permiten la vida humana, si la puerta se encuentra en el vacío (por ejemplo porque un </a:t>
            </a:r>
            <a:r>
              <a:rPr lang="es-ES" sz="1400" dirty="0">
                <a:solidFill>
                  <a:schemeClr val="accent2">
                    <a:lumMod val="40000"/>
                    <a:lumOff val="60000"/>
                  </a:schemeClr>
                </a:solidFill>
              </a:rPr>
              <a:t>planeta</a:t>
            </a:r>
            <a:r>
              <a:rPr lang="es-ES" sz="1400" dirty="0"/>
              <a:t> a sido arrasado o ha perdido su atmósfera), bajo el agua o enterradas (por algún desastre natural) la dirección aparecerá como bloqueada y no permitirá abrir un túnel.</a:t>
            </a:r>
          </a:p>
          <a:p>
            <a:pPr algn="just"/>
            <a:r>
              <a:rPr lang="es-ES" sz="1400" dirty="0"/>
              <a:t>No todas las puertas son </a:t>
            </a:r>
            <a:r>
              <a:rPr lang="es-ES" sz="1400" dirty="0">
                <a:solidFill>
                  <a:schemeClr val="accent2">
                    <a:lumMod val="40000"/>
                    <a:lumOff val="60000"/>
                  </a:schemeClr>
                </a:solidFill>
              </a:rPr>
              <a:t>alcanzables</a:t>
            </a:r>
            <a:r>
              <a:rPr lang="es-ES" sz="1400" dirty="0"/>
              <a:t> desde cualquier origen, solo las más cercanas, aunque el alcance depende de la cantidad de </a:t>
            </a:r>
            <a:r>
              <a:rPr lang="es-ES" sz="1400" dirty="0">
                <a:solidFill>
                  <a:schemeClr val="accent2">
                    <a:lumMod val="40000"/>
                    <a:lumOff val="60000"/>
                  </a:schemeClr>
                </a:solidFill>
              </a:rPr>
              <a:t>energía</a:t>
            </a:r>
            <a:r>
              <a:rPr lang="es-ES" sz="1400" dirty="0"/>
              <a:t> disponible. Para viajes largos se necesita encadenar varios </a:t>
            </a:r>
            <a:r>
              <a:rPr lang="es-ES" sz="1400" dirty="0">
                <a:solidFill>
                  <a:schemeClr val="accent2">
                    <a:lumMod val="40000"/>
                    <a:lumOff val="60000"/>
                  </a:schemeClr>
                </a:solidFill>
              </a:rPr>
              <a:t>saltos</a:t>
            </a:r>
            <a:r>
              <a:rPr lang="es-ES" sz="1400" dirty="0"/>
              <a:t>. </a:t>
            </a:r>
          </a:p>
          <a:p>
            <a:pPr algn="just"/>
            <a:r>
              <a:rPr lang="es-ES" sz="1400" dirty="0"/>
              <a:t>Sin embargo, en la 6 temporada de la serie original se descubre que existen un tipo especial de </a:t>
            </a:r>
            <a:r>
              <a:rPr lang="es-ES" sz="1400" dirty="0" err="1"/>
              <a:t>Stargates</a:t>
            </a:r>
            <a:r>
              <a:rPr lang="es-ES" sz="1400" dirty="0"/>
              <a:t>, llamados </a:t>
            </a:r>
            <a:r>
              <a:rPr lang="es-ES" sz="1400" dirty="0" err="1">
                <a:solidFill>
                  <a:schemeClr val="accent2">
                    <a:lumMod val="40000"/>
                    <a:lumOff val="60000"/>
                  </a:schemeClr>
                </a:solidFill>
              </a:rPr>
              <a:t>superstargates</a:t>
            </a:r>
            <a:r>
              <a:rPr lang="es-ES" sz="1400" dirty="0"/>
              <a:t> capaces de dar saltos incluso entre galaxias. De echo se descubre que el símbolo 19 no representa a la constelación de Perseo ni no a la Galaxia de Perseo cuando se introduce en una dirección </a:t>
            </a:r>
            <a:r>
              <a:rPr lang="es-ES" sz="1400"/>
              <a:t>de 9 </a:t>
            </a:r>
            <a:r>
              <a:rPr lang="es-ES" sz="1400" dirty="0"/>
              <a:t>símbolos en vez de los 7 habituales. Aunque estas “</a:t>
            </a:r>
            <a:r>
              <a:rPr lang="es-ES" sz="1400" dirty="0" err="1"/>
              <a:t>superpuertas</a:t>
            </a:r>
            <a:r>
              <a:rPr lang="es-ES" sz="1400" dirty="0"/>
              <a:t>” necesitan alimentarse directamente de una estrella.</a:t>
            </a:r>
          </a:p>
        </p:txBody>
      </p:sp>
      <p:sp>
        <p:nvSpPr>
          <p:cNvPr id="4" name="AutoShape 2" descr="Stargate con iris cerrado">
            <a:extLst>
              <a:ext uri="{FF2B5EF4-FFF2-40B4-BE49-F238E27FC236}">
                <a16:creationId xmlns:a16="http://schemas.microsoft.com/office/drawing/2014/main" id="{C207EB14-78A5-BF4D-B63E-E6CFCB9F94C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4" descr="Stargate con iris cerrado">
            <a:extLst>
              <a:ext uri="{FF2B5EF4-FFF2-40B4-BE49-F238E27FC236}">
                <a16:creationId xmlns:a16="http://schemas.microsoft.com/office/drawing/2014/main" id="{EC83A1B0-7028-AC4C-9DDB-AB89C5DA40CF}"/>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AutoShape 6" descr="Stargate con iris cerrado">
            <a:extLst>
              <a:ext uri="{FF2B5EF4-FFF2-40B4-BE49-F238E27FC236}">
                <a16:creationId xmlns:a16="http://schemas.microsoft.com/office/drawing/2014/main" id="{9B3F69E8-8ADB-3740-9B9B-15ACB99C655A}"/>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 name="Imagen 9">
            <a:extLst>
              <a:ext uri="{FF2B5EF4-FFF2-40B4-BE49-F238E27FC236}">
                <a16:creationId xmlns:a16="http://schemas.microsoft.com/office/drawing/2014/main" id="{BB8165BE-F30B-4029-84E3-C93558943F22}"/>
              </a:ext>
            </a:extLst>
          </p:cNvPr>
          <p:cNvPicPr>
            <a:picLocks noChangeAspect="1"/>
          </p:cNvPicPr>
          <p:nvPr/>
        </p:nvPicPr>
        <p:blipFill>
          <a:blip r:embed="rId4"/>
          <a:stretch>
            <a:fillRect/>
          </a:stretch>
        </p:blipFill>
        <p:spPr>
          <a:xfrm>
            <a:off x="9616569" y="1600200"/>
            <a:ext cx="2438400" cy="2438400"/>
          </a:xfrm>
          <a:prstGeom prst="rect">
            <a:avLst/>
          </a:prstGeom>
        </p:spPr>
      </p:pic>
      <p:sp>
        <p:nvSpPr>
          <p:cNvPr id="11" name="CuadroTexto 10">
            <a:extLst>
              <a:ext uri="{FF2B5EF4-FFF2-40B4-BE49-F238E27FC236}">
                <a16:creationId xmlns:a16="http://schemas.microsoft.com/office/drawing/2014/main" id="{4E7A9E04-10E5-4583-AA14-39E558B97DE7}"/>
              </a:ext>
            </a:extLst>
          </p:cNvPr>
          <p:cNvSpPr txBox="1"/>
          <p:nvPr/>
        </p:nvSpPr>
        <p:spPr>
          <a:xfrm>
            <a:off x="448056" y="6036680"/>
            <a:ext cx="5213182" cy="369332"/>
          </a:xfrm>
          <a:prstGeom prst="rect">
            <a:avLst/>
          </a:prstGeom>
          <a:noFill/>
        </p:spPr>
        <p:txBody>
          <a:bodyPr wrap="square" rtlCol="0">
            <a:spAutoFit/>
          </a:bodyPr>
          <a:lstStyle/>
          <a:p>
            <a:r>
              <a:rPr lang="es-ES" dirty="0">
                <a:solidFill>
                  <a:schemeClr val="accent4">
                    <a:lumMod val="40000"/>
                    <a:lumOff val="60000"/>
                  </a:schemeClr>
                </a:solidFill>
              </a:rPr>
              <a:t>MIRA ALGUNOS EJEMPLOS DE DIRECCIONES </a:t>
            </a:r>
            <a:r>
              <a:rPr lang="es-ES" dirty="0">
                <a:solidFill>
                  <a:schemeClr val="accent4">
                    <a:lumMod val="40000"/>
                    <a:lumOff val="60000"/>
                  </a:schemeClr>
                </a:solidFill>
                <a:hlinkClick r:id="rId5"/>
              </a:rPr>
              <a:t>AQUÍ</a:t>
            </a:r>
            <a:endParaRPr lang="es-ES" dirty="0">
              <a:solidFill>
                <a:schemeClr val="accent4">
                  <a:lumMod val="40000"/>
                  <a:lumOff val="60000"/>
                </a:schemeClr>
              </a:solidFill>
            </a:endParaRPr>
          </a:p>
        </p:txBody>
      </p:sp>
    </p:spTree>
    <p:extLst>
      <p:ext uri="{BB962C8B-B14F-4D97-AF65-F5344CB8AC3E}">
        <p14:creationId xmlns:p14="http://schemas.microsoft.com/office/powerpoint/2010/main" val="3930207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1B9E71B-69D7-49E5-BB87-424910755670}"/>
              </a:ext>
            </a:extLst>
          </p:cNvPr>
          <p:cNvPicPr>
            <a:picLocks noChangeAspect="1"/>
          </p:cNvPicPr>
          <p:nvPr/>
        </p:nvPicPr>
        <p:blipFill rotWithShape="1">
          <a:blip r:embed="rId2"/>
          <a:srcRect l="25"/>
          <a:stretch/>
        </p:blipFill>
        <p:spPr>
          <a:xfrm>
            <a:off x="20" y="10"/>
            <a:ext cx="12188932" cy="6857990"/>
          </a:xfrm>
          <a:prstGeom prst="rect">
            <a:avLst/>
          </a:prstGeom>
        </p:spPr>
      </p:pic>
      <p:sp>
        <p:nvSpPr>
          <p:cNvPr id="9" name="Freeform: Shape 8">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E8C05A81-1128-4A3B-BA4A-D30CE36F6850}"/>
              </a:ext>
            </a:extLst>
          </p:cNvPr>
          <p:cNvSpPr>
            <a:spLocks noGrp="1"/>
          </p:cNvSpPr>
          <p:nvPr>
            <p:ph type="title"/>
          </p:nvPr>
        </p:nvSpPr>
        <p:spPr>
          <a:xfrm>
            <a:off x="618062" y="4185749"/>
            <a:ext cx="9265771" cy="622836"/>
          </a:xfrm>
        </p:spPr>
        <p:txBody>
          <a:bodyPr>
            <a:normAutofit/>
          </a:bodyPr>
          <a:lstStyle/>
          <a:p>
            <a:r>
              <a:rPr lang="es-ES" sz="3600"/>
              <a:t>¿Qué hay que hacer?</a:t>
            </a:r>
          </a:p>
        </p:txBody>
      </p:sp>
      <p:sp>
        <p:nvSpPr>
          <p:cNvPr id="3" name="Marcador de contenido 2">
            <a:extLst>
              <a:ext uri="{FF2B5EF4-FFF2-40B4-BE49-F238E27FC236}">
                <a16:creationId xmlns:a16="http://schemas.microsoft.com/office/drawing/2014/main" id="{07D853AA-D3ED-4362-9C3E-331656EAFF2C}"/>
              </a:ext>
            </a:extLst>
          </p:cNvPr>
          <p:cNvSpPr>
            <a:spLocks noGrp="1"/>
          </p:cNvSpPr>
          <p:nvPr>
            <p:ph idx="1"/>
          </p:nvPr>
        </p:nvSpPr>
        <p:spPr>
          <a:xfrm>
            <a:off x="618063" y="4856921"/>
            <a:ext cx="9565028" cy="1249240"/>
          </a:xfrm>
        </p:spPr>
        <p:txBody>
          <a:bodyPr>
            <a:normAutofit/>
          </a:bodyPr>
          <a:lstStyle/>
          <a:p>
            <a:r>
              <a:rPr lang="es-ES" sz="1100"/>
              <a:t>Obtener un listado de puertas accesibles dado un punto de origen como parámetro a una consulta.</a:t>
            </a:r>
          </a:p>
          <a:p>
            <a:r>
              <a:rPr lang="es-ES" sz="1100"/>
              <a:t>Obtener un listado de los mundos explorados junto con su descripción breve, las puertas que están operativas y su dirección desde la tierra.</a:t>
            </a:r>
          </a:p>
          <a:p>
            <a:r>
              <a:rPr lang="es-ES" sz="1100"/>
              <a:t>Obtener un listado de los recursos que posee cada señor del sistema (tropas, población, naves).</a:t>
            </a:r>
          </a:p>
          <a:p>
            <a:r>
              <a:rPr lang="es-ES" sz="1100"/>
              <a:t>Obtener un listado de los mundos libres (no pertenecen a ningún señor) que han sido explorados.</a:t>
            </a:r>
          </a:p>
        </p:txBody>
      </p:sp>
    </p:spTree>
    <p:extLst>
      <p:ext uri="{BB962C8B-B14F-4D97-AF65-F5344CB8AC3E}">
        <p14:creationId xmlns:p14="http://schemas.microsoft.com/office/powerpoint/2010/main" val="3489256126"/>
      </p:ext>
    </p:extLst>
  </p:cSld>
  <p:clrMapOvr>
    <a:masterClrMapping/>
  </p:clrMapOvr>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82</TotalTime>
  <Words>1162</Words>
  <Application>Microsoft Office PowerPoint</Application>
  <PresentationFormat>Panorámica</PresentationFormat>
  <Paragraphs>30</Paragraphs>
  <Slides>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7</vt:i4>
      </vt:variant>
    </vt:vector>
  </HeadingPairs>
  <TitlesOfParts>
    <vt:vector size="11" baseType="lpstr">
      <vt:lpstr>Arial</vt:lpstr>
      <vt:lpstr>Calibri</vt:lpstr>
      <vt:lpstr>Calibri Light</vt:lpstr>
      <vt:lpstr>Office Theme</vt:lpstr>
      <vt:lpstr>Práctica de Base</vt:lpstr>
      <vt:lpstr>La historia de STARGATE</vt:lpstr>
      <vt:lpstr>Planetas, sistemas y señores</vt:lpstr>
      <vt:lpstr>Equipos y armas</vt:lpstr>
      <vt:lpstr>Las puertas estelares</vt:lpstr>
      <vt:lpstr>La red Stargate</vt:lpstr>
      <vt:lpstr>¿Qué hay que hacer?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Práctica de Base</dc:title>
  <dc:creator>Jose Alberto Garcia Cuenta Personal</dc:creator>
  <cp:lastModifiedBy>Jose Alberto Garcia Cuenta Personal</cp:lastModifiedBy>
  <cp:revision>2</cp:revision>
  <cp:lastPrinted>2021-03-14T20:10:34Z</cp:lastPrinted>
  <dcterms:created xsi:type="dcterms:W3CDTF">2021-03-12T15:02:50Z</dcterms:created>
  <dcterms:modified xsi:type="dcterms:W3CDTF">2021-03-17T19:50:18Z</dcterms:modified>
</cp:coreProperties>
</file>